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801600" cy="9601200" type="A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1E9226"/>
    <a:srgbClr val="2BCF37"/>
    <a:srgbClr val="B4C7E7"/>
    <a:srgbClr val="FFFFFF"/>
    <a:srgbClr val="D3F7D3"/>
    <a:srgbClr val="E2F0D9"/>
    <a:srgbClr val="FEC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12" autoAdjust="0"/>
    <p:restoredTop sz="94660"/>
  </p:normalViewPr>
  <p:slideViewPr>
    <p:cSldViewPr snapToGrid="0">
      <p:cViewPr>
        <p:scale>
          <a:sx n="125" d="100"/>
          <a:sy n="125" d="100"/>
        </p:scale>
        <p:origin x="168" y="-25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40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CB93D-B169-47EA-8C9E-4B043F96BA89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35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A45A3-EEBE-4D6D-8875-C70BCD47D2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703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  <a:prstGeom prst="rect">
            <a:avLst/>
          </a:prstGeom>
        </p:spPr>
        <p:txBody>
          <a:bodyPr anchor="b"/>
          <a:lstStyle>
            <a:lvl1pPr algn="ctr"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07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160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831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4261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6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8148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04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04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331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9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70261973-5F74-439E-8609-41BCA0DC126D}" type="datetimeFigureOut">
              <a:rPr kumimoji="1" lang="ja-JP" altLang="en-US" smtClean="0"/>
              <a:t>2026/3/31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2B678DAD-7490-41EE-BDE0-41141E4E6C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7706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5934D812-B038-9A79-B15D-DCC4B9235078}"/>
              </a:ext>
            </a:extLst>
          </p:cNvPr>
          <p:cNvSpPr/>
          <p:nvPr userDrawn="1"/>
        </p:nvSpPr>
        <p:spPr>
          <a:xfrm>
            <a:off x="6519059" y="3846553"/>
            <a:ext cx="6186113" cy="423112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379DC63-6B88-4300-9AC9-0BE250699DAE}"/>
              </a:ext>
            </a:extLst>
          </p:cNvPr>
          <p:cNvSpPr/>
          <p:nvPr userDrawn="1"/>
        </p:nvSpPr>
        <p:spPr>
          <a:xfrm>
            <a:off x="90462" y="2949270"/>
            <a:ext cx="6286504" cy="657573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8FF130DE-7E2C-4FC4-BBEE-F9B93E84D851}"/>
              </a:ext>
            </a:extLst>
          </p:cNvPr>
          <p:cNvSpPr/>
          <p:nvPr userDrawn="1"/>
        </p:nvSpPr>
        <p:spPr>
          <a:xfrm>
            <a:off x="148618" y="8097902"/>
            <a:ext cx="6144463" cy="1354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D067AD3-6678-4F74-8DD2-EF1A55AF1B90}"/>
              </a:ext>
            </a:extLst>
          </p:cNvPr>
          <p:cNvSpPr/>
          <p:nvPr userDrawn="1"/>
        </p:nvSpPr>
        <p:spPr>
          <a:xfrm>
            <a:off x="151799" y="3822445"/>
            <a:ext cx="6144463" cy="4194306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114336B-4B70-48DD-8FBF-BF1EAB5D80FD}"/>
              </a:ext>
            </a:extLst>
          </p:cNvPr>
          <p:cNvSpPr txBox="1"/>
          <p:nvPr userDrawn="1"/>
        </p:nvSpPr>
        <p:spPr>
          <a:xfrm>
            <a:off x="2962276" y="148856"/>
            <a:ext cx="325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学校名</a:t>
            </a:r>
            <a:r>
              <a:rPr kumimoji="1"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  　　　　 　　 　　　</a:t>
            </a:r>
            <a:r>
              <a:rPr kumimoji="1"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  <a:endParaRPr kumimoji="1"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ED1C8E5-2A20-459D-8302-68A90498BBDE}"/>
              </a:ext>
            </a:extLst>
          </p:cNvPr>
          <p:cNvSpPr txBox="1"/>
          <p:nvPr userDrawn="1"/>
        </p:nvSpPr>
        <p:spPr>
          <a:xfrm>
            <a:off x="6387516" y="197818"/>
            <a:ext cx="6406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研修日　</a:t>
            </a:r>
            <a:r>
              <a:rPr kumimoji="1" lang="ja-JP" altLang="en-US" sz="11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年　　月　　日（　）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場所（　　   　　　　　　　）記入者（　　　　　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14B81D8-F28E-4EC6-A184-F4FB51701ED9}"/>
              </a:ext>
            </a:extLst>
          </p:cNvPr>
          <p:cNvSpPr txBox="1"/>
          <p:nvPr userDrawn="1"/>
        </p:nvSpPr>
        <p:spPr>
          <a:xfrm>
            <a:off x="189662" y="2985654"/>
            <a:ext cx="6144463" cy="816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kumimoji="1" lang="ja-JP" altLang="en-US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 事前打ち合わせ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日時　　月　　日（　）　　</a:t>
            </a:r>
            <a:r>
              <a:rPr kumimoji="1"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: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～　　</a:t>
            </a:r>
            <a:r>
              <a:rPr kumimoji="1"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: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場所</a:t>
            </a:r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ts val="800"/>
              </a:lnSpc>
            </a:pPr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ts val="1700"/>
              </a:lnSpc>
            </a:pP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授業者：　　　　　　　　対象学級　≪　　年　　組（　　人）≫</a:t>
            </a:r>
          </a:p>
          <a:p>
            <a:pPr>
              <a:lnSpc>
                <a:spcPts val="1700"/>
              </a:lnSpc>
            </a:pP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教科・単元（題材）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〔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　　　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〕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『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　　　　　　　　　　　　　　　　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』</a:t>
            </a:r>
            <a:endParaRPr kumimoji="1" lang="en-US" altLang="ja-JP" sz="1200" u="sng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8B4A6F4B-DAEC-47AF-A1CF-3B6E93CFEEB2}"/>
              </a:ext>
            </a:extLst>
          </p:cNvPr>
          <p:cNvGrpSpPr/>
          <p:nvPr userDrawn="1"/>
        </p:nvGrpSpPr>
        <p:grpSpPr>
          <a:xfrm>
            <a:off x="90462" y="598096"/>
            <a:ext cx="6294631" cy="2270022"/>
            <a:chOff x="90462" y="598096"/>
            <a:chExt cx="6294631" cy="2270022"/>
          </a:xfrm>
        </p:grpSpPr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76915D0B-1761-4266-95D7-236F123369A5}"/>
                </a:ext>
              </a:extLst>
            </p:cNvPr>
            <p:cNvSpPr/>
            <p:nvPr/>
          </p:nvSpPr>
          <p:spPr>
            <a:xfrm>
              <a:off x="3381375" y="652768"/>
              <a:ext cx="2948720" cy="213805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DD56FD0-3670-47A4-97AA-ADC69F9940F6}"/>
                </a:ext>
              </a:extLst>
            </p:cNvPr>
            <p:cNvSpPr txBox="1"/>
            <p:nvPr/>
          </p:nvSpPr>
          <p:spPr>
            <a:xfrm>
              <a:off x="138680" y="652768"/>
              <a:ext cx="3242695" cy="2215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ja-JP" altLang="en-US" sz="1200" b="1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① 事前打ち合わせ前チェックリスト</a:t>
              </a:r>
              <a:endParaRPr kumimoji="1" lang="en-US" altLang="ja-JP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>
                <a:lnSpc>
                  <a:spcPts val="800"/>
                </a:lnSpc>
              </a:pPr>
              <a:endPara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□学校の基本的な状況は調べたか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　（アクセス・児童生徒数・教職員数等）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□当該校の研究に関係する情報は調べたか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　（学校教育目標・研究主題等）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□当該校の各種調査結果等を確認したか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　（</a:t>
              </a:r>
              <a:r>
                <a:rPr kumimoji="1" lang="ja-JP" altLang="en-US" sz="10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全国学力学習状況調査・すくすくウォッチ等</a:t>
              </a: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）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□学習指導要領や解説を確認したか</a:t>
              </a:r>
            </a:p>
            <a:p>
              <a:pPr>
                <a:lnSpc>
                  <a:spcPts val="1700"/>
                </a:lnSpc>
              </a:pP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　（</a:t>
              </a:r>
              <a:r>
                <a:rPr kumimoji="1" lang="ja-JP" altLang="en-US" sz="115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授業内容に関する部分や系統的な部分</a:t>
              </a: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）</a:t>
              </a:r>
              <a:endParaRPr kumimoji="1" lang="ja-JP" altLang="en-US" sz="1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B747C210-B423-4CD9-A99F-D5C33A0904D2}"/>
                </a:ext>
              </a:extLst>
            </p:cNvPr>
            <p:cNvSpPr/>
            <p:nvPr/>
          </p:nvSpPr>
          <p:spPr>
            <a:xfrm>
              <a:off x="90462" y="598096"/>
              <a:ext cx="6286504" cy="226121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F019CFB-9C25-4DA4-B94A-668C31689B95}"/>
                </a:ext>
              </a:extLst>
            </p:cNvPr>
            <p:cNvSpPr txBox="1"/>
            <p:nvPr/>
          </p:nvSpPr>
          <p:spPr>
            <a:xfrm>
              <a:off x="3403769" y="659503"/>
              <a:ext cx="2981324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Memo</a:t>
              </a:r>
              <a:r>
                <a:rPr kumimoji="1"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（評価できることは特に）</a:t>
              </a:r>
              <a:endPara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D8C111A-2D39-44FB-9211-E33BEB2A11FF}"/>
              </a:ext>
            </a:extLst>
          </p:cNvPr>
          <p:cNvSpPr/>
          <p:nvPr userDrawn="1"/>
        </p:nvSpPr>
        <p:spPr>
          <a:xfrm>
            <a:off x="6469627" y="598096"/>
            <a:ext cx="6286504" cy="75620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77BA791-6167-417C-8B87-535257F2CDA7}"/>
              </a:ext>
            </a:extLst>
          </p:cNvPr>
          <p:cNvSpPr/>
          <p:nvPr userDrawn="1"/>
        </p:nvSpPr>
        <p:spPr>
          <a:xfrm>
            <a:off x="6469627" y="8252014"/>
            <a:ext cx="6286504" cy="12729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59B0EED-2B07-429C-8C81-6A3812308683}"/>
              </a:ext>
            </a:extLst>
          </p:cNvPr>
          <p:cNvSpPr txBox="1"/>
          <p:nvPr userDrawn="1"/>
        </p:nvSpPr>
        <p:spPr>
          <a:xfrm>
            <a:off x="6469626" y="653828"/>
            <a:ext cx="4807973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 当日までの準備チェックリスト</a:t>
            </a:r>
            <a:endParaRPr kumimoji="1" lang="en-US" altLang="ja-JP" sz="1200" b="1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ts val="800"/>
              </a:lnSpc>
            </a:pPr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指導案の確認</a:t>
            </a:r>
            <a:r>
              <a:rPr kumimoji="1"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pPr>
              <a:lnSpc>
                <a:spcPts val="400"/>
              </a:lnSpc>
            </a:pPr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◇単元目標・計画について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□学習指導要領に基づいた目標か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□研究主題と関連づけられているか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単元を通して子どもに身に付けさせたい力が明確か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□評価の計画、方法、タイミングは適切か</a:t>
            </a:r>
          </a:p>
          <a:p>
            <a:pPr>
              <a:lnSpc>
                <a:spcPts val="800"/>
              </a:lnSpc>
            </a:pPr>
            <a:endParaRPr kumimoji="1" lang="ja-JP" altLang="en-US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◇本時の指導計画について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□目標は単元の目標とズレがないか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（子どもに身に付けさせたい力は明確か）</a:t>
            </a:r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□研究主題を捉えた内容か</a:t>
            </a:r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□主体的・対話的で深い学びの要素はあるか</a:t>
            </a:r>
          </a:p>
          <a:p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（課題の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自分事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化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思考の可視化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比較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関連付け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</a:t>
            </a:r>
          </a:p>
          <a:p>
            <a:pPr marL="122400"/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対話による思考の深化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次につながる振り返り</a:t>
            </a:r>
            <a:r>
              <a:rPr kumimoji="1" lang="ja-JP" altLang="en-US" sz="1000" spc="-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 </a:t>
            </a:r>
            <a:r>
              <a:rPr kumimoji="1" lang="ja-JP" altLang="en-US" sz="10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等）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□評価は適切に行うように計画されているか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□ＩＣＴの活用は効果的か</a:t>
            </a:r>
          </a:p>
          <a:p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□個に応じた指導の充実は図られているか</a:t>
            </a:r>
          </a:p>
          <a:p>
            <a:endParaRPr kumimoji="1" lang="ja-JP" altLang="en-US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8735D56-5FEE-4754-A772-83DBFEBAB327}"/>
              </a:ext>
            </a:extLst>
          </p:cNvPr>
          <p:cNvSpPr txBox="1"/>
          <p:nvPr userDrawn="1"/>
        </p:nvSpPr>
        <p:spPr>
          <a:xfrm>
            <a:off x="6500786" y="3822445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研修の構想・資料の作成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  <a:endParaRPr kumimoji="1" lang="ja-JP" altLang="en-US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4234EED-38A7-45D8-840D-D636D8A1B8B4}"/>
              </a:ext>
            </a:extLst>
          </p:cNvPr>
          <p:cNvSpPr txBox="1"/>
          <p:nvPr userDrawn="1"/>
        </p:nvSpPr>
        <p:spPr>
          <a:xfrm>
            <a:off x="9715249" y="697948"/>
            <a:ext cx="2965265" cy="18774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Memo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（単元内容についてなど）</a:t>
            </a:r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3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80F7277-7398-4A9B-8A8F-0D789FAD6714}"/>
              </a:ext>
            </a:extLst>
          </p:cNvPr>
          <p:cNvSpPr txBox="1"/>
          <p:nvPr userDrawn="1"/>
        </p:nvSpPr>
        <p:spPr>
          <a:xfrm>
            <a:off x="30356" y="8077682"/>
            <a:ext cx="6406715" cy="1015663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指導助言者としての研修当日のねらい</a:t>
            </a:r>
            <a:r>
              <a:rPr kumimoji="1" lang="en-US" altLang="ja-JP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(</a:t>
            </a:r>
            <a:r>
              <a:rPr kumimoji="1" lang="ja-JP" altLang="en-US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当日 学校に考えてもらいたいこと・教員に獲得させたい新しい視点 等</a:t>
            </a:r>
            <a:r>
              <a:rPr kumimoji="1" lang="en-US" altLang="ja-JP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)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二等辺三角形 15">
            <a:extLst>
              <a:ext uri="{FF2B5EF4-FFF2-40B4-BE49-F238E27FC236}">
                <a16:creationId xmlns:a16="http://schemas.microsoft.com/office/drawing/2014/main" id="{B2BC26C5-8FFB-408A-9526-840EE5614576}"/>
              </a:ext>
            </a:extLst>
          </p:cNvPr>
          <p:cNvSpPr/>
          <p:nvPr userDrawn="1"/>
        </p:nvSpPr>
        <p:spPr>
          <a:xfrm flipV="1">
            <a:off x="2955979" y="7941740"/>
            <a:ext cx="584369" cy="155449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EF61E02-E92D-46B3-B8A6-B6A4B81DFA38}"/>
              </a:ext>
            </a:extLst>
          </p:cNvPr>
          <p:cNvSpPr txBox="1"/>
          <p:nvPr userDrawn="1"/>
        </p:nvSpPr>
        <p:spPr>
          <a:xfrm>
            <a:off x="6553200" y="7390752"/>
            <a:ext cx="61103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他校や他市町村等の参考となる事例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060D028-51EA-4532-8001-EA4252294A0C}"/>
              </a:ext>
            </a:extLst>
          </p:cNvPr>
          <p:cNvSpPr txBox="1"/>
          <p:nvPr userDrawn="1"/>
        </p:nvSpPr>
        <p:spPr>
          <a:xfrm>
            <a:off x="6489210" y="8274584"/>
            <a:ext cx="6199124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tx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 次回に向けた課題／その解決に向けて学校と確認しておきたいこと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D5CF164-C492-4DC3-9994-20576312038F}"/>
              </a:ext>
            </a:extLst>
          </p:cNvPr>
          <p:cNvSpPr txBox="1"/>
          <p:nvPr userDrawn="1"/>
        </p:nvSpPr>
        <p:spPr>
          <a:xfrm>
            <a:off x="6548982" y="5041720"/>
            <a:ext cx="6110314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構想（授業・協議の見方、指導助言のポイント 等）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E132E23-8C67-49D1-AFB2-D152F16A428C}"/>
              </a:ext>
            </a:extLst>
          </p:cNvPr>
          <p:cNvSpPr txBox="1"/>
          <p:nvPr userDrawn="1"/>
        </p:nvSpPr>
        <p:spPr>
          <a:xfrm>
            <a:off x="116439" y="128983"/>
            <a:ext cx="267438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 anchorCtr="0">
            <a:spAutoFit/>
          </a:bodyPr>
          <a:lstStyle/>
          <a:p>
            <a:pPr algn="ctr"/>
            <a:r>
              <a:rPr lang="ja-JP" altLang="ja-JP" sz="1400" b="1" dirty="0">
                <a:effectLst/>
                <a:latin typeface="BIZ UDPゴシック" panose="020B0400000000000000" pitchFamily="50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授業研究　指導助言準備シート</a:t>
            </a:r>
            <a:endParaRPr lang="ja-JP" altLang="en-US" sz="1400" dirty="0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75E2A9A-49E4-4947-8F1F-DDD1BC7180CF}"/>
              </a:ext>
            </a:extLst>
          </p:cNvPr>
          <p:cNvSpPr/>
          <p:nvPr userDrawn="1"/>
        </p:nvSpPr>
        <p:spPr>
          <a:xfrm>
            <a:off x="200212" y="3895725"/>
            <a:ext cx="3003926" cy="13117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D276F99D-1D0D-477A-B504-5135F105F325}"/>
              </a:ext>
            </a:extLst>
          </p:cNvPr>
          <p:cNvSpPr/>
          <p:nvPr userDrawn="1"/>
        </p:nvSpPr>
        <p:spPr>
          <a:xfrm>
            <a:off x="3250609" y="3893729"/>
            <a:ext cx="3017078" cy="13117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8FF6997-1937-4F61-A9C9-52399884E4AA}"/>
              </a:ext>
            </a:extLst>
          </p:cNvPr>
          <p:cNvSpPr/>
          <p:nvPr userDrawn="1"/>
        </p:nvSpPr>
        <p:spPr>
          <a:xfrm>
            <a:off x="196613" y="5256946"/>
            <a:ext cx="3003926" cy="13117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9C8128BA-48D6-4FEF-AFF9-72CFBB5190FA}"/>
              </a:ext>
            </a:extLst>
          </p:cNvPr>
          <p:cNvSpPr/>
          <p:nvPr userDrawn="1"/>
        </p:nvSpPr>
        <p:spPr>
          <a:xfrm>
            <a:off x="3250609" y="5264475"/>
            <a:ext cx="3003926" cy="13117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9FC9A94-D4B2-497B-8FB5-810FD15B1B5B}"/>
              </a:ext>
            </a:extLst>
          </p:cNvPr>
          <p:cNvSpPr/>
          <p:nvPr userDrawn="1"/>
        </p:nvSpPr>
        <p:spPr>
          <a:xfrm>
            <a:off x="196613" y="6627692"/>
            <a:ext cx="6057922" cy="13117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9787454-93CC-411B-947E-7723F585DCEE}"/>
              </a:ext>
            </a:extLst>
          </p:cNvPr>
          <p:cNvSpPr txBox="1"/>
          <p:nvPr userDrawn="1"/>
        </p:nvSpPr>
        <p:spPr>
          <a:xfrm>
            <a:off x="91056" y="6630877"/>
            <a:ext cx="553822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【Memo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打ち合わせを通して学校と合意した事項は、必ず記録しておく）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75717C9-93A6-4A20-9132-9DA265A3C6A1}"/>
              </a:ext>
            </a:extLst>
          </p:cNvPr>
          <p:cNvSpPr txBox="1"/>
          <p:nvPr userDrawn="1"/>
        </p:nvSpPr>
        <p:spPr>
          <a:xfrm>
            <a:off x="91650" y="5264823"/>
            <a:ext cx="2432475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学校・学級の子どもの様子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2CA6081-14FA-455C-AC3B-BCFF8CC25CC3}"/>
              </a:ext>
            </a:extLst>
          </p:cNvPr>
          <p:cNvSpPr txBox="1"/>
          <p:nvPr userDrawn="1"/>
        </p:nvSpPr>
        <p:spPr>
          <a:xfrm>
            <a:off x="3120997" y="5267660"/>
            <a:ext cx="3209098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先生方の様子</a:t>
            </a:r>
            <a:r>
              <a:rPr kumimoji="1" lang="en-US" altLang="ja-JP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(</a:t>
            </a:r>
            <a:r>
              <a:rPr kumimoji="1" lang="ja-JP" altLang="en-US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経験年数の構成や研究への取組み状況等</a:t>
            </a:r>
            <a:r>
              <a:rPr kumimoji="1" lang="en-US" altLang="ja-JP" sz="800" spc="-3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)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0AF16AE-3935-4233-A721-21690150F936}"/>
              </a:ext>
            </a:extLst>
          </p:cNvPr>
          <p:cNvSpPr txBox="1"/>
          <p:nvPr userDrawn="1"/>
        </p:nvSpPr>
        <p:spPr>
          <a:xfrm>
            <a:off x="3120998" y="3909021"/>
            <a:ext cx="2943226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学校の今回の研修のねらい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E5B6234-DBCC-4928-A695-63E0E8A7CCF8}"/>
              </a:ext>
            </a:extLst>
          </p:cNvPr>
          <p:cNvSpPr txBox="1"/>
          <p:nvPr userDrawn="1"/>
        </p:nvSpPr>
        <p:spPr>
          <a:xfrm>
            <a:off x="96428" y="3911559"/>
            <a:ext cx="24848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学校の研修主題と取組み概要</a:t>
            </a:r>
            <a:r>
              <a:rPr kumimoji="1" lang="en-US" altLang="ja-JP" sz="12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7403AB5-15AF-A76A-FD1D-B16DB6735B9B}"/>
              </a:ext>
            </a:extLst>
          </p:cNvPr>
          <p:cNvSpPr txBox="1"/>
          <p:nvPr userDrawn="1"/>
        </p:nvSpPr>
        <p:spPr>
          <a:xfrm>
            <a:off x="9718076" y="2631307"/>
            <a:ext cx="2965265" cy="1123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pc="-5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200" spc="-5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期待される「深い学び」の具体的な姿</a:t>
            </a:r>
            <a:r>
              <a:rPr kumimoji="1" lang="en-US" altLang="ja-JP" sz="1200" spc="-5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1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4" name="二等辺三角形 23">
            <a:extLst>
              <a:ext uri="{FF2B5EF4-FFF2-40B4-BE49-F238E27FC236}">
                <a16:creationId xmlns:a16="http://schemas.microsoft.com/office/drawing/2014/main" id="{08816250-47D2-6847-D1CB-9C3793F27660}"/>
              </a:ext>
            </a:extLst>
          </p:cNvPr>
          <p:cNvSpPr/>
          <p:nvPr userDrawn="1"/>
        </p:nvSpPr>
        <p:spPr>
          <a:xfrm rot="10800000">
            <a:off x="9495641" y="4988386"/>
            <a:ext cx="343684" cy="128882"/>
          </a:xfrm>
          <a:prstGeom prst="triangl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469CF7D-9C79-42D9-802E-9753DAF2DD29}"/>
              </a:ext>
            </a:extLst>
          </p:cNvPr>
          <p:cNvSpPr txBox="1"/>
          <p:nvPr userDrawn="1"/>
        </p:nvSpPr>
        <p:spPr>
          <a:xfrm>
            <a:off x="6548982" y="4095835"/>
            <a:ext cx="3058005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spc="-6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000" spc="-6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研修当日のねらい（教員に身に付けさせたい力）</a:t>
            </a:r>
            <a:r>
              <a:rPr kumimoji="1" lang="en-US" altLang="ja-JP" sz="1000" spc="-8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000" spc="-8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000" spc="-8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000" spc="-8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8F9B624-54DA-4ACF-9750-FB85F77A4DD1}"/>
              </a:ext>
            </a:extLst>
          </p:cNvPr>
          <p:cNvSpPr txBox="1"/>
          <p:nvPr userDrawn="1"/>
        </p:nvSpPr>
        <p:spPr>
          <a:xfrm>
            <a:off x="9724775" y="4095834"/>
            <a:ext cx="2934552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spc="-3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kumimoji="1" lang="ja-JP" altLang="en-US" sz="1000" spc="-3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そのための主な方法（参加者の活動・協議）</a:t>
            </a:r>
            <a:r>
              <a:rPr kumimoji="1" lang="en-US" altLang="ja-JP" sz="1000" spc="-30" baseline="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</a:t>
            </a:r>
          </a:p>
          <a:p>
            <a:endParaRPr kumimoji="1" lang="en-US" altLang="ja-JP" sz="1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0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2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271CEF39-F7B8-5CD5-03EE-E7BD4F015E1B}"/>
              </a:ext>
            </a:extLst>
          </p:cNvPr>
          <p:cNvSpPr/>
          <p:nvPr userDrawn="1"/>
        </p:nvSpPr>
        <p:spPr>
          <a:xfrm>
            <a:off x="9606987" y="4745355"/>
            <a:ext cx="117787" cy="2438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36" name="コネクタ: カギ線 35">
            <a:extLst>
              <a:ext uri="{FF2B5EF4-FFF2-40B4-BE49-F238E27FC236}">
                <a16:creationId xmlns:a16="http://schemas.microsoft.com/office/drawing/2014/main" id="{B3E51842-D37D-BBD3-37DC-DA95C81ED8D7}"/>
              </a:ext>
            </a:extLst>
          </p:cNvPr>
          <p:cNvCxnSpPr>
            <a:cxnSpLocks/>
          </p:cNvCxnSpPr>
          <p:nvPr userDrawn="1"/>
        </p:nvCxnSpPr>
        <p:spPr>
          <a:xfrm flipV="1">
            <a:off x="6256551" y="4582422"/>
            <a:ext cx="323850" cy="4210050"/>
          </a:xfrm>
          <a:prstGeom prst="bentConnector3">
            <a:avLst/>
          </a:prstGeom>
          <a:ln w="412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2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kumimoji="1"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kumimoji="1"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9A07BD8C-5724-8C57-520E-8F697E04B3C0}"/>
              </a:ext>
            </a:extLst>
          </p:cNvPr>
          <p:cNvSpPr txBox="1"/>
          <p:nvPr/>
        </p:nvSpPr>
        <p:spPr>
          <a:xfrm>
            <a:off x="3706232" y="194183"/>
            <a:ext cx="17896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○○市町村立△△学校</a:t>
            </a:r>
            <a:endParaRPr kumimoji="1" lang="ja-JP" altLang="en-US" sz="10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3FEBD9FD-A540-88CD-0B14-D61616CFF1BE}"/>
              </a:ext>
            </a:extLst>
          </p:cNvPr>
          <p:cNvSpPr txBox="1"/>
          <p:nvPr/>
        </p:nvSpPr>
        <p:spPr>
          <a:xfrm>
            <a:off x="6776417" y="202423"/>
            <a:ext cx="838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令和○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C50BDC1-50F8-61DE-6B5F-68BD9A7814E7}"/>
              </a:ext>
            </a:extLst>
          </p:cNvPr>
          <p:cNvSpPr txBox="1"/>
          <p:nvPr/>
        </p:nvSpPr>
        <p:spPr>
          <a:xfrm>
            <a:off x="7582487" y="202423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FD2B025-B2C7-1748-7260-D0120BE498E8}"/>
              </a:ext>
            </a:extLst>
          </p:cNvPr>
          <p:cNvSpPr txBox="1"/>
          <p:nvPr/>
        </p:nvSpPr>
        <p:spPr>
          <a:xfrm>
            <a:off x="8050268" y="202423"/>
            <a:ext cx="4517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7268D9B7-9E0F-C19E-0454-3F5C757044FC}"/>
              </a:ext>
            </a:extLst>
          </p:cNvPr>
          <p:cNvSpPr txBox="1"/>
          <p:nvPr/>
        </p:nvSpPr>
        <p:spPr>
          <a:xfrm>
            <a:off x="9479074" y="251134"/>
            <a:ext cx="16392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○○学校 〇年〇組　教室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71E57E9C-6942-C7BB-1D13-210BBB16817A}"/>
              </a:ext>
            </a:extLst>
          </p:cNvPr>
          <p:cNvSpPr txBox="1"/>
          <p:nvPr/>
        </p:nvSpPr>
        <p:spPr>
          <a:xfrm>
            <a:off x="11625054" y="252436"/>
            <a:ext cx="980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　○○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75CAB504-6564-639F-FBF3-6535D0E93609}"/>
              </a:ext>
            </a:extLst>
          </p:cNvPr>
          <p:cNvSpPr txBox="1"/>
          <p:nvPr/>
        </p:nvSpPr>
        <p:spPr>
          <a:xfrm>
            <a:off x="8679739" y="196334"/>
            <a:ext cx="2054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F6283B3E-FA5C-76C0-1499-7918A6640A53}"/>
              </a:ext>
            </a:extLst>
          </p:cNvPr>
          <p:cNvSpPr txBox="1"/>
          <p:nvPr/>
        </p:nvSpPr>
        <p:spPr>
          <a:xfrm>
            <a:off x="161925" y="1024686"/>
            <a:ext cx="2994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1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526243E0-1339-B4BE-97D2-4F62E03EE20A}"/>
              </a:ext>
            </a:extLst>
          </p:cNvPr>
          <p:cNvSpPr txBox="1"/>
          <p:nvPr/>
        </p:nvSpPr>
        <p:spPr>
          <a:xfrm>
            <a:off x="161925" y="1462836"/>
            <a:ext cx="2994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1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2B9DAA7C-9B24-0518-E63A-15B04BFFD597}"/>
              </a:ext>
            </a:extLst>
          </p:cNvPr>
          <p:cNvSpPr txBox="1"/>
          <p:nvPr/>
        </p:nvSpPr>
        <p:spPr>
          <a:xfrm>
            <a:off x="161925" y="1891461"/>
            <a:ext cx="2994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1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09200085-3C5A-2756-EB7B-B07389692878}"/>
              </a:ext>
            </a:extLst>
          </p:cNvPr>
          <p:cNvSpPr txBox="1"/>
          <p:nvPr/>
        </p:nvSpPr>
        <p:spPr>
          <a:xfrm>
            <a:off x="161925" y="2329611"/>
            <a:ext cx="2994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1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FE090841-69D2-9600-D0F2-2B210D366F9F}"/>
              </a:ext>
            </a:extLst>
          </p:cNvPr>
          <p:cNvSpPr txBox="1"/>
          <p:nvPr/>
        </p:nvSpPr>
        <p:spPr>
          <a:xfrm>
            <a:off x="3333750" y="893880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F9BF4D98-FB5C-B24F-2E80-3CAB093B53DA}"/>
              </a:ext>
            </a:extLst>
          </p:cNvPr>
          <p:cNvSpPr txBox="1"/>
          <p:nvPr/>
        </p:nvSpPr>
        <p:spPr>
          <a:xfrm>
            <a:off x="142875" y="4132380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589E415-97F2-2257-F49E-0CB95D4DF3D3}"/>
              </a:ext>
            </a:extLst>
          </p:cNvPr>
          <p:cNvSpPr txBox="1"/>
          <p:nvPr/>
        </p:nvSpPr>
        <p:spPr>
          <a:xfrm>
            <a:off x="3181350" y="4132380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6B2BD86F-5A9A-68AA-B0CD-42A440527E05}"/>
              </a:ext>
            </a:extLst>
          </p:cNvPr>
          <p:cNvSpPr txBox="1"/>
          <p:nvPr/>
        </p:nvSpPr>
        <p:spPr>
          <a:xfrm>
            <a:off x="142875" y="5494455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23E23E8B-191C-9F54-9B85-289F0D1364FF}"/>
              </a:ext>
            </a:extLst>
          </p:cNvPr>
          <p:cNvSpPr txBox="1"/>
          <p:nvPr/>
        </p:nvSpPr>
        <p:spPr>
          <a:xfrm>
            <a:off x="3181350" y="5494455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08097BA3-7E34-8FC1-506F-5B6713FD1DCC}"/>
              </a:ext>
            </a:extLst>
          </p:cNvPr>
          <p:cNvSpPr txBox="1"/>
          <p:nvPr/>
        </p:nvSpPr>
        <p:spPr>
          <a:xfrm>
            <a:off x="142874" y="6856530"/>
            <a:ext cx="6181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  <a:endParaRPr kumimoji="1" lang="en-US" altLang="ja-JP" sz="9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1886B84-5DBA-BAAE-BA8B-2C5630324996}"/>
              </a:ext>
            </a:extLst>
          </p:cNvPr>
          <p:cNvSpPr txBox="1"/>
          <p:nvPr/>
        </p:nvSpPr>
        <p:spPr>
          <a:xfrm>
            <a:off x="142874" y="8304330"/>
            <a:ext cx="6181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1B19CD89-28E8-C44B-405F-BC9242FED8DE}"/>
              </a:ext>
            </a:extLst>
          </p:cNvPr>
          <p:cNvSpPr txBox="1"/>
          <p:nvPr/>
        </p:nvSpPr>
        <p:spPr>
          <a:xfrm>
            <a:off x="6477000" y="1341556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28D7BC5-1495-C4B4-D9E3-DF65281CB06E}"/>
              </a:ext>
            </a:extLst>
          </p:cNvPr>
          <p:cNvSpPr txBox="1"/>
          <p:nvPr/>
        </p:nvSpPr>
        <p:spPr>
          <a:xfrm>
            <a:off x="6477000" y="1515356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264C235E-73AE-DFFE-1034-A88F38EDD2AE}"/>
              </a:ext>
            </a:extLst>
          </p:cNvPr>
          <p:cNvSpPr txBox="1"/>
          <p:nvPr/>
        </p:nvSpPr>
        <p:spPr>
          <a:xfrm>
            <a:off x="6477000" y="167493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B2D61879-6B9D-A6C8-F130-25DD263C35F6}"/>
              </a:ext>
            </a:extLst>
          </p:cNvPr>
          <p:cNvSpPr txBox="1"/>
          <p:nvPr/>
        </p:nvSpPr>
        <p:spPr>
          <a:xfrm>
            <a:off x="6477000" y="184638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1572BA5F-5FE5-1670-A921-5B3A48B0FB1A}"/>
              </a:ext>
            </a:extLst>
          </p:cNvPr>
          <p:cNvSpPr txBox="1"/>
          <p:nvPr/>
        </p:nvSpPr>
        <p:spPr>
          <a:xfrm>
            <a:off x="6477000" y="228453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B2DD5BF0-E5F7-2E54-59E5-AA32A069A7C0}"/>
              </a:ext>
            </a:extLst>
          </p:cNvPr>
          <p:cNvSpPr txBox="1"/>
          <p:nvPr/>
        </p:nvSpPr>
        <p:spPr>
          <a:xfrm>
            <a:off x="6477000" y="2617906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BF4DDF5C-A466-C129-81FD-6A387F5A15DF}"/>
              </a:ext>
            </a:extLst>
          </p:cNvPr>
          <p:cNvSpPr txBox="1"/>
          <p:nvPr/>
        </p:nvSpPr>
        <p:spPr>
          <a:xfrm>
            <a:off x="6477000" y="277983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E6EB40FB-8DB3-B40E-77A8-068EA4E2CFA0}"/>
              </a:ext>
            </a:extLst>
          </p:cNvPr>
          <p:cNvSpPr txBox="1"/>
          <p:nvPr/>
        </p:nvSpPr>
        <p:spPr>
          <a:xfrm>
            <a:off x="6477000" y="325608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8DD4C8C4-946B-13F6-55CF-6220244BFEF7}"/>
              </a:ext>
            </a:extLst>
          </p:cNvPr>
          <p:cNvSpPr txBox="1"/>
          <p:nvPr/>
        </p:nvSpPr>
        <p:spPr>
          <a:xfrm>
            <a:off x="6477000" y="3589456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7A152BC5-387D-6296-7B4A-8EB2333EDF90}"/>
              </a:ext>
            </a:extLst>
          </p:cNvPr>
          <p:cNvSpPr txBox="1"/>
          <p:nvPr/>
        </p:nvSpPr>
        <p:spPr>
          <a:xfrm>
            <a:off x="6477000" y="3427531"/>
            <a:ext cx="2994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〇</a:t>
            </a:r>
            <a:endParaRPr kumimoji="1" lang="en-US" altLang="ja-JP" sz="100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D3EB188B-4E6D-5138-5C56-F634E5E0EFF7}"/>
              </a:ext>
            </a:extLst>
          </p:cNvPr>
          <p:cNvSpPr txBox="1"/>
          <p:nvPr/>
        </p:nvSpPr>
        <p:spPr>
          <a:xfrm>
            <a:off x="9667875" y="913980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9E91EB14-0F50-58F3-142B-01E9D9955FB3}"/>
              </a:ext>
            </a:extLst>
          </p:cNvPr>
          <p:cNvSpPr txBox="1"/>
          <p:nvPr/>
        </p:nvSpPr>
        <p:spPr>
          <a:xfrm>
            <a:off x="9667875" y="2857080"/>
            <a:ext cx="30670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CE30208B-D64C-BD74-BF90-78B5FB1CD8C3}"/>
              </a:ext>
            </a:extLst>
          </p:cNvPr>
          <p:cNvSpPr txBox="1"/>
          <p:nvPr/>
        </p:nvSpPr>
        <p:spPr>
          <a:xfrm>
            <a:off x="6496049" y="4294305"/>
            <a:ext cx="31718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34462765-4A29-4897-C1E6-601DC32024D4}"/>
              </a:ext>
            </a:extLst>
          </p:cNvPr>
          <p:cNvSpPr txBox="1"/>
          <p:nvPr/>
        </p:nvSpPr>
        <p:spPr>
          <a:xfrm>
            <a:off x="9677400" y="4294305"/>
            <a:ext cx="30194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D3CF1D18-C194-6E62-973D-6DE4406C7125}"/>
              </a:ext>
            </a:extLst>
          </p:cNvPr>
          <p:cNvSpPr txBox="1"/>
          <p:nvPr/>
        </p:nvSpPr>
        <p:spPr>
          <a:xfrm>
            <a:off x="6510337" y="5267626"/>
            <a:ext cx="6181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671A8B0F-C52C-EBA8-F260-B5A0F7E33C88}"/>
              </a:ext>
            </a:extLst>
          </p:cNvPr>
          <p:cNvSpPr txBox="1"/>
          <p:nvPr/>
        </p:nvSpPr>
        <p:spPr>
          <a:xfrm>
            <a:off x="6510337" y="7620301"/>
            <a:ext cx="6181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95DCE403-9BA0-D4C4-4013-632F3A79EFD1}"/>
              </a:ext>
            </a:extLst>
          </p:cNvPr>
          <p:cNvSpPr txBox="1"/>
          <p:nvPr/>
        </p:nvSpPr>
        <p:spPr>
          <a:xfrm>
            <a:off x="6505574" y="8506177"/>
            <a:ext cx="62293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・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A9942477-4DA3-4537-BFF3-DF9B64209C26}"/>
              </a:ext>
            </a:extLst>
          </p:cNvPr>
          <p:cNvSpPr txBox="1"/>
          <p:nvPr/>
        </p:nvSpPr>
        <p:spPr>
          <a:xfrm>
            <a:off x="1868475" y="3026052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  <a:endParaRPr kumimoji="1" lang="en-US" altLang="ja-JP" sz="10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77773A7-364C-4851-AF25-20EC60C83273}"/>
              </a:ext>
            </a:extLst>
          </p:cNvPr>
          <p:cNvSpPr txBox="1"/>
          <p:nvPr/>
        </p:nvSpPr>
        <p:spPr>
          <a:xfrm>
            <a:off x="2348131" y="3026052"/>
            <a:ext cx="4517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  <a:endParaRPr kumimoji="1" lang="en-US" altLang="ja-JP" sz="10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2034091-C4FC-4051-BE41-8D0B4E5134CF}"/>
              </a:ext>
            </a:extLst>
          </p:cNvPr>
          <p:cNvSpPr txBox="1"/>
          <p:nvPr/>
        </p:nvSpPr>
        <p:spPr>
          <a:xfrm>
            <a:off x="2939408" y="3014177"/>
            <a:ext cx="2054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火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BCBB425-5BAA-4C58-A899-E38B396A06BB}"/>
              </a:ext>
            </a:extLst>
          </p:cNvPr>
          <p:cNvSpPr txBox="1"/>
          <p:nvPr/>
        </p:nvSpPr>
        <p:spPr>
          <a:xfrm>
            <a:off x="3062915" y="3021537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  <a:endParaRPr kumimoji="1" lang="en-US" altLang="ja-JP" sz="10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E63599A8-9190-4012-94EC-E3AB5130033C}"/>
              </a:ext>
            </a:extLst>
          </p:cNvPr>
          <p:cNvSpPr txBox="1"/>
          <p:nvPr/>
        </p:nvSpPr>
        <p:spPr>
          <a:xfrm>
            <a:off x="3518821" y="3021537"/>
            <a:ext cx="4517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F3D5C30B-6EED-4C8D-B27F-C358E69C7373}"/>
              </a:ext>
            </a:extLst>
          </p:cNvPr>
          <p:cNvSpPr txBox="1"/>
          <p:nvPr/>
        </p:nvSpPr>
        <p:spPr>
          <a:xfrm>
            <a:off x="3868455" y="3019559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  <a:endParaRPr kumimoji="1" lang="en-US" altLang="ja-JP" sz="10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91E6B7A6-6BAC-48D5-BE85-AD58CC949AB7}"/>
              </a:ext>
            </a:extLst>
          </p:cNvPr>
          <p:cNvSpPr txBox="1"/>
          <p:nvPr/>
        </p:nvSpPr>
        <p:spPr>
          <a:xfrm>
            <a:off x="4312486" y="3019559"/>
            <a:ext cx="4517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621360C7-1BC7-41C0-9FEC-21A920AEE721}"/>
              </a:ext>
            </a:extLst>
          </p:cNvPr>
          <p:cNvSpPr txBox="1"/>
          <p:nvPr/>
        </p:nvSpPr>
        <p:spPr>
          <a:xfrm>
            <a:off x="5095421" y="3043309"/>
            <a:ext cx="1305380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○○学校 ○○室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71B1A77E-DEF9-485A-A1EA-22C6EF4350F9}"/>
              </a:ext>
            </a:extLst>
          </p:cNvPr>
          <p:cNvSpPr txBox="1"/>
          <p:nvPr/>
        </p:nvSpPr>
        <p:spPr>
          <a:xfrm>
            <a:off x="868650" y="3350619"/>
            <a:ext cx="98030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○○○　○○○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E59842C8-56C2-447D-8C3D-C37CAE093733}"/>
              </a:ext>
            </a:extLst>
          </p:cNvPr>
          <p:cNvSpPr txBox="1"/>
          <p:nvPr/>
        </p:nvSpPr>
        <p:spPr>
          <a:xfrm>
            <a:off x="2896848" y="3326289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2EE49566-E101-427B-8795-77F7B48184F2}"/>
              </a:ext>
            </a:extLst>
          </p:cNvPr>
          <p:cNvSpPr txBox="1"/>
          <p:nvPr/>
        </p:nvSpPr>
        <p:spPr>
          <a:xfrm>
            <a:off x="3400254" y="3326289"/>
            <a:ext cx="4517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505DF368-7318-4E22-90B6-B22B47EEFA02}"/>
              </a:ext>
            </a:extLst>
          </p:cNvPr>
          <p:cNvSpPr txBox="1"/>
          <p:nvPr/>
        </p:nvSpPr>
        <p:spPr>
          <a:xfrm>
            <a:off x="3987394" y="3324311"/>
            <a:ext cx="5034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0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F676137-FD73-446D-BEAE-DD9763C9C953}"/>
              </a:ext>
            </a:extLst>
          </p:cNvPr>
          <p:cNvSpPr txBox="1"/>
          <p:nvPr/>
        </p:nvSpPr>
        <p:spPr>
          <a:xfrm>
            <a:off x="1731823" y="3564158"/>
            <a:ext cx="1305380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○○○○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7FF5666-EB5F-4F00-B734-A4040BA9174E}"/>
              </a:ext>
            </a:extLst>
          </p:cNvPr>
          <p:cNvSpPr txBox="1"/>
          <p:nvPr/>
        </p:nvSpPr>
        <p:spPr>
          <a:xfrm>
            <a:off x="3241989" y="3587845"/>
            <a:ext cx="2871959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50" dirty="0">
                <a:solidFill>
                  <a:srgbClr val="00206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○○○〇</a:t>
            </a:r>
            <a:endParaRPr kumimoji="1" lang="en-US" altLang="ja-JP" sz="850" dirty="0">
              <a:solidFill>
                <a:srgbClr val="00206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9861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2050</TotalTime>
  <Words>74</Words>
  <Application>Microsoft Office PowerPoint</Application>
  <PresentationFormat>A3 297x420 mm</PresentationFormat>
  <Paragraphs>49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BIZ UDPゴシック</vt:lpstr>
      <vt:lpstr>BIZ UDゴシック</vt:lpstr>
      <vt:lpstr>UD デジタル 教科書体 NK-R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河内　誉夫</dc:creator>
  <cp:lastModifiedBy>中谷　智行</cp:lastModifiedBy>
  <cp:revision>89</cp:revision>
  <cp:lastPrinted>2025-02-21T03:13:39Z</cp:lastPrinted>
  <dcterms:created xsi:type="dcterms:W3CDTF">2024-09-27T07:24:05Z</dcterms:created>
  <dcterms:modified xsi:type="dcterms:W3CDTF">2026-03-31T02:48:01Z</dcterms:modified>
</cp:coreProperties>
</file>