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5" r:id="rId4"/>
    <p:sldId id="257" r:id="rId5"/>
    <p:sldId id="258" r:id="rId6"/>
    <p:sldId id="259" r:id="rId7"/>
    <p:sldId id="264" r:id="rId8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333" autoAdjust="0"/>
  </p:normalViewPr>
  <p:slideViewPr>
    <p:cSldViewPr snapToGrid="0">
      <p:cViewPr varScale="1">
        <p:scale>
          <a:sx n="85" d="100"/>
          <a:sy n="85" d="100"/>
        </p:scale>
        <p:origin x="117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BEBA-4C0E-432D-AD2E-2E06790C81D3}" type="datetimeFigureOut">
              <a:rPr kumimoji="1" lang="ja-JP" altLang="en-US" smtClean="0"/>
              <a:t>2020/4/17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5202-C948-48E2-97F1-2FD84179C3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13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BEBA-4C0E-432D-AD2E-2E06790C81D3}" type="datetimeFigureOut">
              <a:rPr kumimoji="1" lang="ja-JP" altLang="en-US" smtClean="0"/>
              <a:t>2020/4/17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5202-C948-48E2-97F1-2FD84179C3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448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BEBA-4C0E-432D-AD2E-2E06790C81D3}" type="datetimeFigureOut">
              <a:rPr kumimoji="1" lang="ja-JP" altLang="en-US" smtClean="0"/>
              <a:t>2020/4/17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5202-C948-48E2-97F1-2FD84179C3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46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BEBA-4C0E-432D-AD2E-2E06790C81D3}" type="datetimeFigureOut">
              <a:rPr kumimoji="1" lang="ja-JP" altLang="en-US" smtClean="0"/>
              <a:t>2020/4/17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5202-C948-48E2-97F1-2FD84179C3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72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BEBA-4C0E-432D-AD2E-2E06790C81D3}" type="datetimeFigureOut">
              <a:rPr kumimoji="1" lang="ja-JP" altLang="en-US" smtClean="0"/>
              <a:t>2020/4/17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5202-C948-48E2-97F1-2FD84179C3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63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BEBA-4C0E-432D-AD2E-2E06790C81D3}" type="datetimeFigureOut">
              <a:rPr kumimoji="1" lang="ja-JP" altLang="en-US" smtClean="0"/>
              <a:t>2020/4/17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5202-C948-48E2-97F1-2FD84179C3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708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BEBA-4C0E-432D-AD2E-2E06790C81D3}" type="datetimeFigureOut">
              <a:rPr kumimoji="1" lang="ja-JP" altLang="en-US" smtClean="0"/>
              <a:t>2020/4/17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5202-C948-48E2-97F1-2FD84179C3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5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BEBA-4C0E-432D-AD2E-2E06790C81D3}" type="datetimeFigureOut">
              <a:rPr kumimoji="1" lang="ja-JP" altLang="en-US" smtClean="0"/>
              <a:t>2020/4/17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5202-C948-48E2-97F1-2FD84179C3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262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BEBA-4C0E-432D-AD2E-2E06790C81D3}" type="datetimeFigureOut">
              <a:rPr kumimoji="1" lang="ja-JP" altLang="en-US" smtClean="0"/>
              <a:t>2020/4/17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5202-C948-48E2-97F1-2FD84179C3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64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BEBA-4C0E-432D-AD2E-2E06790C81D3}" type="datetimeFigureOut">
              <a:rPr kumimoji="1" lang="ja-JP" altLang="en-US" smtClean="0"/>
              <a:t>2020/4/17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5202-C948-48E2-97F1-2FD84179C3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729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BEBA-4C0E-432D-AD2E-2E06790C81D3}" type="datetimeFigureOut">
              <a:rPr kumimoji="1" lang="ja-JP" altLang="en-US" smtClean="0"/>
              <a:t>2020/4/17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5202-C948-48E2-97F1-2FD84179C3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943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CBEBA-4C0E-432D-AD2E-2E06790C81D3}" type="datetimeFigureOut">
              <a:rPr kumimoji="1" lang="ja-JP" altLang="en-US" smtClean="0"/>
              <a:t>2020/4/17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95202-C948-48E2-97F1-2FD84179C3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492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0593" y="659916"/>
            <a:ext cx="9022814" cy="645931"/>
          </a:xfrm>
        </p:spPr>
        <p:txBody>
          <a:bodyPr anchor="t">
            <a:noAutofit/>
          </a:bodyPr>
          <a:lstStyle/>
          <a:p>
            <a:r>
              <a:rPr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スマートフォンやタブレット端末を用いた授業動画の作り方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95" y="5028601"/>
            <a:ext cx="1197247" cy="129959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81" y="4687918"/>
            <a:ext cx="1764205" cy="164027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53" y="4598717"/>
            <a:ext cx="2198545" cy="201441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F363E8-8458-4DAF-8037-A8387F7AA50E}"/>
              </a:ext>
            </a:extLst>
          </p:cNvPr>
          <p:cNvSpPr txBox="1"/>
          <p:nvPr/>
        </p:nvSpPr>
        <p:spPr>
          <a:xfrm>
            <a:off x="286438" y="2259283"/>
            <a:ext cx="85711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１．スマートフォン、タブレット端末等を準備してください。</a:t>
            </a: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各校の環境に応じて、デジタルビデオカメラ等でも構いま</a:t>
            </a: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せんが、配信する際、ＰＣへの取り込み等が必要にな</a:t>
            </a: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ります。</a:t>
            </a:r>
          </a:p>
        </p:txBody>
      </p:sp>
    </p:spTree>
    <p:extLst>
      <p:ext uri="{BB962C8B-B14F-4D97-AF65-F5344CB8AC3E}">
        <p14:creationId xmlns:p14="http://schemas.microsoft.com/office/powerpoint/2010/main" val="16730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3045" y="1741809"/>
            <a:ext cx="8240618" cy="1347850"/>
          </a:xfrm>
        </p:spPr>
        <p:txBody>
          <a:bodyPr>
            <a:noAutofit/>
          </a:bodyPr>
          <a:lstStyle/>
          <a:p>
            <a:pPr algn="l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２．スマートフォン、タブレットで動画撮影できる状態に　</a:t>
            </a:r>
          </a:p>
          <a:p>
            <a:pPr algn="l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します。（操作方法は説明書等をご覧ください。）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71FE1917-36C6-431F-9E2C-32D1CC271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93" y="659916"/>
            <a:ext cx="9022814" cy="645931"/>
          </a:xfrm>
        </p:spPr>
        <p:txBody>
          <a:bodyPr anchor="t">
            <a:noAutofit/>
          </a:bodyPr>
          <a:lstStyle/>
          <a:p>
            <a:r>
              <a:rPr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スマートフォンやタブレット端末を用いた授業動画の作り方</a:t>
            </a:r>
          </a:p>
        </p:txBody>
      </p:sp>
      <p:sp>
        <p:nvSpPr>
          <p:cNvPr id="7" name="サブタイトル 2">
            <a:extLst>
              <a:ext uri="{FF2B5EF4-FFF2-40B4-BE49-F238E27FC236}">
                <a16:creationId xmlns:a16="http://schemas.microsoft.com/office/drawing/2014/main" id="{58928085-F081-4E6E-87A3-CDF7C5F04D65}"/>
              </a:ext>
            </a:extLst>
          </p:cNvPr>
          <p:cNvSpPr txBox="1">
            <a:spLocks/>
          </p:cNvSpPr>
          <p:nvPr/>
        </p:nvSpPr>
        <p:spPr>
          <a:xfrm>
            <a:off x="683045" y="3089659"/>
            <a:ext cx="8009263" cy="3564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３．撮影を行います。</a:t>
            </a:r>
          </a:p>
          <a:p>
            <a:pPr algn="l"/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00100" lvl="1" indent="-342900" algn="l">
              <a:buFont typeface="Wingdings" panose="05000000000000000000" pitchFamily="2" charset="2"/>
              <a:buChar char="p"/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講義形式の撮影をする場合は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→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３．－１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へ</a:t>
            </a:r>
          </a:p>
          <a:p>
            <a:pPr algn="l"/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00100" lvl="1" indent="-342900" algn="l">
              <a:buFont typeface="Wingdings" panose="05000000000000000000" pitchFamily="2" charset="2"/>
              <a:buChar char="p"/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板書計画をクローズアップした撮影をする場合は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  →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３．－２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へ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25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21814" y="486129"/>
            <a:ext cx="6858000" cy="751989"/>
          </a:xfrm>
        </p:spPr>
        <p:txBody>
          <a:bodyPr anchor="t">
            <a:normAutofit/>
          </a:bodyPr>
          <a:lstStyle/>
          <a:p>
            <a:r>
              <a:rPr lang="en-US" altLang="ja-JP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～講義形式バージョン～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9EDBA3E-904D-42B5-B979-6323AE846467}"/>
              </a:ext>
            </a:extLst>
          </p:cNvPr>
          <p:cNvGrpSpPr/>
          <p:nvPr/>
        </p:nvGrpSpPr>
        <p:grpSpPr>
          <a:xfrm>
            <a:off x="262785" y="2698373"/>
            <a:ext cx="4218650" cy="3459376"/>
            <a:chOff x="1143000" y="2619824"/>
            <a:chExt cx="3738282" cy="3115298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06CB8C3E-0166-45A5-9EDB-FA8B51E5B9A1}"/>
                </a:ext>
              </a:extLst>
            </p:cNvPr>
            <p:cNvGrpSpPr/>
            <p:nvPr/>
          </p:nvGrpSpPr>
          <p:grpSpPr>
            <a:xfrm>
              <a:off x="1143000" y="2619824"/>
              <a:ext cx="3738282" cy="3115298"/>
              <a:chOff x="1143000" y="2619824"/>
              <a:chExt cx="3738282" cy="3115298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89" r="13192"/>
              <a:stretch/>
            </p:blipFill>
            <p:spPr>
              <a:xfrm>
                <a:off x="1143000" y="2619824"/>
                <a:ext cx="3738282" cy="3115298"/>
              </a:xfrm>
              <a:prstGeom prst="rect">
                <a:avLst/>
              </a:prstGeom>
            </p:spPr>
          </p:pic>
          <p:sp>
            <p:nvSpPr>
              <p:cNvPr id="5" name="楕円 4"/>
              <p:cNvSpPr/>
              <p:nvPr/>
            </p:nvSpPr>
            <p:spPr>
              <a:xfrm>
                <a:off x="2195612" y="4096831"/>
                <a:ext cx="627845" cy="608527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6" name="楕円 5"/>
              <p:cNvSpPr/>
              <p:nvPr/>
            </p:nvSpPr>
            <p:spPr>
              <a:xfrm>
                <a:off x="3224525" y="4230009"/>
                <a:ext cx="627845" cy="608527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</p:grpSp>
        <p:sp>
          <p:nvSpPr>
            <p:cNvPr id="7" name="テキスト ボックス 6"/>
            <p:cNvSpPr txBox="1"/>
            <p:nvPr/>
          </p:nvSpPr>
          <p:spPr>
            <a:xfrm>
              <a:off x="2340499" y="3907577"/>
              <a:ext cx="338070" cy="3000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1350" dirty="0"/>
                <a:t>①</a:t>
              </a: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514300" y="4657048"/>
              <a:ext cx="338070" cy="3000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1350" dirty="0"/>
                <a:t>②</a:t>
              </a: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4612938" y="2225051"/>
            <a:ext cx="44508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①は、タブレット等の設置場所です。</a:t>
            </a: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黒板と授業者が画面に納まる位置を確認し、タブレット等の高さを固定させています。</a:t>
            </a: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写真では撮影者、被撮影者がいますが、１人でも撮影は可能です。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12938" y="4102519"/>
            <a:ext cx="466326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②の教卓上に、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IC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レコーダーを置いています。タブレット等とは別に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IC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レコーダーで授業者の声を録音し、タブレット等で撮影した動画と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IC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レコーダーで録音した音声を合成編集</a:t>
            </a: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すると、授業者の発話がより鮮明になります。</a:t>
            </a:r>
          </a:p>
          <a:p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動画編集アプリケーションソフトは、各校の状況により</a:t>
            </a: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異なります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F7CFFFA8-7A8B-4E28-BF1F-899E37444CFB}"/>
              </a:ext>
            </a:extLst>
          </p:cNvPr>
          <p:cNvSpPr txBox="1">
            <a:spLocks/>
          </p:cNvSpPr>
          <p:nvPr/>
        </p:nvSpPr>
        <p:spPr>
          <a:xfrm>
            <a:off x="121186" y="345935"/>
            <a:ext cx="9022814" cy="6459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スマートフォンやタブレット端末を用いた授業動画の作り方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F02D4DF-7CDD-4B2F-A272-3FD1192BAD1A}"/>
              </a:ext>
            </a:extLst>
          </p:cNvPr>
          <p:cNvSpPr txBox="1"/>
          <p:nvPr/>
        </p:nvSpPr>
        <p:spPr>
          <a:xfrm>
            <a:off x="262785" y="1891984"/>
            <a:ext cx="171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３．－１</a:t>
            </a: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1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72" y="2012931"/>
            <a:ext cx="4761384" cy="3703298"/>
          </a:xfrm>
          <a:prstGeom prst="rect">
            <a:avLst/>
          </a:prstGeom>
        </p:spPr>
      </p:pic>
      <p:sp>
        <p:nvSpPr>
          <p:cNvPr id="4" name="円形吹き出し 3"/>
          <p:cNvSpPr/>
          <p:nvPr/>
        </p:nvSpPr>
        <p:spPr>
          <a:xfrm>
            <a:off x="248784" y="5592316"/>
            <a:ext cx="5336767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プロジェクターから投影された板書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AA99F99-1B6D-4FEE-8210-9EF4896A6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93" y="659916"/>
            <a:ext cx="9022814" cy="645931"/>
          </a:xfrm>
        </p:spPr>
        <p:txBody>
          <a:bodyPr anchor="t">
            <a:noAutofit/>
          </a:bodyPr>
          <a:lstStyle/>
          <a:p>
            <a:r>
              <a:rPr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スマートフォンやタブレット端末を用いた授業動画の作り方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92D59B1-58A3-4E65-9C79-B0537E42E95C}"/>
              </a:ext>
            </a:extLst>
          </p:cNvPr>
          <p:cNvSpPr txBox="1"/>
          <p:nvPr/>
        </p:nvSpPr>
        <p:spPr>
          <a:xfrm>
            <a:off x="5422396" y="2012931"/>
            <a:ext cx="34925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プロジェクターが設置されている</a:t>
            </a:r>
          </a:p>
          <a:p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環境であれば、</a:t>
            </a:r>
          </a:p>
          <a:p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板書の代わりにパワーポイントを</a:t>
            </a:r>
          </a:p>
          <a:p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用いる等、工夫できます。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12035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75" y="2652503"/>
            <a:ext cx="4700474" cy="3545581"/>
          </a:xfrm>
          <a:prstGeom prst="rect">
            <a:avLst/>
          </a:prstGeom>
        </p:spPr>
      </p:pic>
      <p:pic>
        <p:nvPicPr>
          <p:cNvPr id="9" name="図 8" hidden="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0" t="-2961" r="14725" b="2961"/>
          <a:stretch/>
        </p:blipFill>
        <p:spPr>
          <a:xfrm>
            <a:off x="1064116" y="2018431"/>
            <a:ext cx="4858555" cy="371669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64116" y="801566"/>
            <a:ext cx="6858000" cy="642621"/>
          </a:xfrm>
        </p:spPr>
        <p:txBody>
          <a:bodyPr anchor="t">
            <a:noAutofit/>
          </a:bodyPr>
          <a:lstStyle/>
          <a:p>
            <a:r>
              <a:rPr lang="en-US" altLang="ja-JP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～板書クローズアップしたバージョン～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03DAA3B8-6401-435C-8910-648839BE16CD}"/>
              </a:ext>
            </a:extLst>
          </p:cNvPr>
          <p:cNvSpPr txBox="1">
            <a:spLocks/>
          </p:cNvSpPr>
          <p:nvPr/>
        </p:nvSpPr>
        <p:spPr>
          <a:xfrm>
            <a:off x="60593" y="659916"/>
            <a:ext cx="9022814" cy="6459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スマートフォンやタブレット端末を用いた授業動画の作り方</a:t>
            </a:r>
            <a:endParaRPr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FD15A08-9D78-46B1-905F-18A9C2BCD8EA}"/>
              </a:ext>
            </a:extLst>
          </p:cNvPr>
          <p:cNvSpPr txBox="1"/>
          <p:nvPr/>
        </p:nvSpPr>
        <p:spPr>
          <a:xfrm>
            <a:off x="5242246" y="2686067"/>
            <a:ext cx="38411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タブレット等を譜面台に置き、撮影しています。　　　　　　　　　　　　　　　　　　「板書計画」と書いている紙の部分が、板書の想定です。</a:t>
            </a:r>
          </a:p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ここに授業者が説明しながら文字を書き加える等し、動画を撮影します。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CB143A5-9507-4EA8-8752-DC82093A3775}"/>
              </a:ext>
            </a:extLst>
          </p:cNvPr>
          <p:cNvSpPr txBox="1"/>
          <p:nvPr/>
        </p:nvSpPr>
        <p:spPr>
          <a:xfrm>
            <a:off x="323375" y="1834294"/>
            <a:ext cx="171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３．－２</a:t>
            </a: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45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hidden="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0" t="-2961" r="14725" b="2961"/>
          <a:stretch/>
        </p:blipFill>
        <p:spPr>
          <a:xfrm>
            <a:off x="3156932" y="2061528"/>
            <a:ext cx="2747237" cy="210157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801566"/>
            <a:ext cx="6858000" cy="642621"/>
          </a:xfrm>
        </p:spPr>
        <p:txBody>
          <a:bodyPr anchor="t">
            <a:noAutofit/>
          </a:bodyPr>
          <a:lstStyle/>
          <a:p>
            <a:r>
              <a:rPr lang="en-US" altLang="ja-JP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～板書クローズアップバージョン～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24" y="1938969"/>
            <a:ext cx="3682155" cy="4630151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427A2761-5D87-4783-98F3-81F28AEF9595}"/>
              </a:ext>
            </a:extLst>
          </p:cNvPr>
          <p:cNvSpPr txBox="1">
            <a:spLocks/>
          </p:cNvSpPr>
          <p:nvPr/>
        </p:nvSpPr>
        <p:spPr>
          <a:xfrm>
            <a:off x="60593" y="659916"/>
            <a:ext cx="9022814" cy="6459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スマートフォンやタブレット端末を用いた授業動画の作り方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B9825C-5FB8-4BDA-B791-D3CEA4E18902}"/>
              </a:ext>
            </a:extLst>
          </p:cNvPr>
          <p:cNvSpPr txBox="1"/>
          <p:nvPr/>
        </p:nvSpPr>
        <p:spPr>
          <a:xfrm>
            <a:off x="4891489" y="1938969"/>
            <a:ext cx="3899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教卓と机を使って、撮影することもできます。</a:t>
            </a:r>
          </a:p>
          <a:p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タブレット等との距離が近いので、動画に授業者の声がしっかりと入り、手軽に撮影できます。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76463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5C023AD0-BCB1-4FCF-AC76-C29EFA8DA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93" y="659916"/>
            <a:ext cx="9022814" cy="645931"/>
          </a:xfrm>
        </p:spPr>
        <p:txBody>
          <a:bodyPr anchor="t">
            <a:noAutofit/>
          </a:bodyPr>
          <a:lstStyle/>
          <a:p>
            <a:r>
              <a:rPr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スマートフォンやタブレット端末を用いた授業動画の作り方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66D1A1D-BD2A-48F3-9CCB-AD343A702436}"/>
              </a:ext>
            </a:extLst>
          </p:cNvPr>
          <p:cNvSpPr txBox="1"/>
          <p:nvPr/>
        </p:nvSpPr>
        <p:spPr>
          <a:xfrm>
            <a:off x="435166" y="2082189"/>
            <a:ext cx="82736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４．動画の編集については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、スマートフォンや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タブレット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等</a:t>
            </a: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で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行うか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等にデータを移動して編集して下さい。</a:t>
            </a: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編集後、アップロードとなります。</a:t>
            </a:r>
          </a:p>
          <a:p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５．「</a:t>
            </a:r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YouTube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」へのアップロードの方法については、</a:t>
            </a: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別紙を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参照してください。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1147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314</Words>
  <Application>Microsoft Office PowerPoint</Application>
  <PresentationFormat>画面に合わせる (4:3)</PresentationFormat>
  <Paragraphs>62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6" baseType="lpstr">
      <vt:lpstr>HGP創英角ﾎﾟｯﾌﾟ体</vt:lpstr>
      <vt:lpstr>Meiryo UI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スマートフォンやタブレット端末を用いた授業動画の作り方</vt:lpstr>
      <vt:lpstr>スマートフォンやタブレット端末を用いた授業動画の作り方</vt:lpstr>
      <vt:lpstr> 　～講義形式バージョン～</vt:lpstr>
      <vt:lpstr>スマートフォンやタブレット端末を用いた授業動画の作り方</vt:lpstr>
      <vt:lpstr> 　～板書クローズアップしたバージョン～</vt:lpstr>
      <vt:lpstr> 　～板書クローズアップバージョン～</vt:lpstr>
      <vt:lpstr>スマートフォンやタブレット端末を用いた授業動画の作り方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スマートフォンやタブレットでの配信方法について</dc:title>
  <dc:creator>萱野　竜輔</dc:creator>
  <cp:lastModifiedBy>田中宏樹</cp:lastModifiedBy>
  <cp:revision>71</cp:revision>
  <dcterms:created xsi:type="dcterms:W3CDTF">2020-04-15T04:11:19Z</dcterms:created>
  <dcterms:modified xsi:type="dcterms:W3CDTF">2020-04-17T09:44:01Z</dcterms:modified>
</cp:coreProperties>
</file>