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60" r:id="rId2"/>
    <p:sldId id="462" r:id="rId3"/>
    <p:sldId id="348" r:id="rId4"/>
    <p:sldId id="457" r:id="rId5"/>
    <p:sldId id="470" r:id="rId6"/>
    <p:sldId id="460" r:id="rId7"/>
    <p:sldId id="471" r:id="rId8"/>
  </p:sldIdLst>
  <p:sldSz cx="12204700" cy="6858000"/>
  <p:notesSz cx="987425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0B0E365-A3A0-4D61-8AA2-846551E5224E}">
          <p14:sldIdLst>
            <p14:sldId id="260"/>
            <p14:sldId id="462"/>
            <p14:sldId id="348"/>
            <p14:sldId id="457"/>
            <p14:sldId id="470"/>
            <p14:sldId id="460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FF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385C4-DEF7-435D-B1A5-D8622138E75A}" v="32" dt="2019-01-30T12:34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462" y="72"/>
      </p:cViewPr>
      <p:guideLst>
        <p:guide orient="horz" pos="2160"/>
        <p:guide pos="384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576" cy="34265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495" y="0"/>
            <a:ext cx="4280166" cy="34265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EE7DC36-BAEB-4645-8A82-10AEAF9333F3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13726"/>
            <a:ext cx="4278576" cy="34265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495" y="6513726"/>
            <a:ext cx="4280166" cy="34265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7EDCF2EA-86A2-4B0A-8316-733C54B072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3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8842" cy="344091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3125" y="1"/>
            <a:ext cx="4278842" cy="344091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6259D19-B84E-4788-BA92-2CE31A38AB2C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76550" y="855663"/>
            <a:ext cx="412115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6" y="3300414"/>
            <a:ext cx="7899400" cy="2700338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513912"/>
            <a:ext cx="4278842" cy="34409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3125" y="6513912"/>
            <a:ext cx="4278842" cy="34409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29D6313F-5285-45DF-99E6-0B0853E16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8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9488-4672-44E6-B7C5-F6F94C9CEFDA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8" y="1124530"/>
            <a:ext cx="9153525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D26-C8FA-4AD1-8987-F687420F4C98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5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C89-3223-457F-846D-CE4B912B0D0A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3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3989" y="360362"/>
            <a:ext cx="2631638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9073" y="360363"/>
            <a:ext cx="7742357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419-715B-4ECE-ADAF-5C3BC7340965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1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FFAA-59E8-46E6-ABF0-AFE77806F62D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16" y="1712423"/>
            <a:ext cx="10526554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716" y="4552634"/>
            <a:ext cx="10526554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6CA6-9DC5-4E76-9B6A-D5D9A6663AD7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18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007" y="1828801"/>
            <a:ext cx="5186998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629" y="1828801"/>
            <a:ext cx="5186998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DB12-7D43-458A-BB9D-851E31B5BAC6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33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007" y="1681851"/>
            <a:ext cx="516157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007" y="2507551"/>
            <a:ext cx="516157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630" y="1681851"/>
            <a:ext cx="5186999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630" y="2507551"/>
            <a:ext cx="5186999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0A9B-C75A-42DB-8875-FA746EB61E48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7588-74E0-405C-B71D-BEDD68682573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BE06-BBF7-48D1-941E-730744B7A006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33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24" y="457201"/>
            <a:ext cx="3936016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998" y="990600"/>
            <a:ext cx="6178629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124" y="2057399"/>
            <a:ext cx="393601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4BE2-D41A-4D03-97A0-677F886CD760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0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24" y="457200"/>
            <a:ext cx="3936016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6998" y="990600"/>
            <a:ext cx="6178629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124" y="2057400"/>
            <a:ext cx="393601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0717-3B6A-4E79-A49C-D4E4AB56A88C}" type="datetime1">
              <a:rPr kumimoji="1" lang="en-US" altLang="ja-JP" smtClean="0"/>
              <a:t>7/20/2020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28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007" y="365760"/>
            <a:ext cx="10526554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007" y="1828801"/>
            <a:ext cx="1052655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073" y="6356351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8FB843-6103-4C80-886F-20DDB5E2859B}" type="datetime1">
              <a:rPr lang="en-US" altLang="ja-JP" smtClean="0">
                <a:solidFill>
                  <a:srgbClr val="3E3D2D"/>
                </a:solidFill>
              </a:rPr>
              <a:t>7/20/2020</a:t>
            </a:fld>
            <a:endParaRPr lang="ja-JP" altLang="en-US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2807" y="6356351"/>
            <a:ext cx="4119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6503" y="6356351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2510-25B3-495B-94AB-0EAB5EF5723D}" type="slidenum">
              <a:rPr lang="ja-JP" altLang="en-US" smtClean="0">
                <a:solidFill>
                  <a:srgbClr val="3E3D2D"/>
                </a:solidFill>
              </a:rPr>
              <a:pPr/>
              <a:t>‹#›</a:t>
            </a:fld>
            <a:endParaRPr lang="ja-JP" alt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6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F2893-9711-4EBF-AA3C-62E8A2DBCA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4603" y="2354263"/>
            <a:ext cx="7757063" cy="1747837"/>
          </a:xfrm>
        </p:spPr>
        <p:txBody>
          <a:bodyPr>
            <a:noAutofit/>
          </a:bodyPr>
          <a:lstStyle/>
          <a:p>
            <a:pPr algn="ctr"/>
            <a:r>
              <a:rPr lang="ja-JP" altLang="en-US" sz="8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契約の基礎知識</a:t>
            </a:r>
          </a:p>
        </p:txBody>
      </p:sp>
    </p:spTree>
    <p:extLst>
      <p:ext uri="{BB962C8B-B14F-4D97-AF65-F5344CB8AC3E}">
        <p14:creationId xmlns:p14="http://schemas.microsoft.com/office/powerpoint/2010/main" val="123149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487537-69CA-44E0-BC39-8DBAC28B0E30}"/>
              </a:ext>
            </a:extLst>
          </p:cNvPr>
          <p:cNvSpPr/>
          <p:nvPr/>
        </p:nvSpPr>
        <p:spPr>
          <a:xfrm>
            <a:off x="743473" y="519608"/>
            <a:ext cx="4541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わたしたちは消費者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C7AFBD-3D77-40EA-BB15-975CE153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7" y="1375346"/>
            <a:ext cx="2950104" cy="24741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4A4B57A-87D7-40CC-8948-39198A439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64" y="1998820"/>
            <a:ext cx="2504791" cy="26804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DD44BBF-BBAD-4DE9-ADA2-361ABB8F2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57" y="657922"/>
            <a:ext cx="2544897" cy="2916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6B77DC1-6EC3-4614-8B29-D61DE3425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791" y="2519269"/>
            <a:ext cx="2969574" cy="2160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E162048-9263-449A-AC4B-CEBDC15E9CC2}"/>
              </a:ext>
            </a:extLst>
          </p:cNvPr>
          <p:cNvSpPr/>
          <p:nvPr/>
        </p:nvSpPr>
        <p:spPr>
          <a:xfrm>
            <a:off x="1392352" y="4990639"/>
            <a:ext cx="10091810" cy="16294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買い物をする　ガスを使う　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を借りる　電車に乗る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消費者は毎日たくさんの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契約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をしています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23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115889"/>
            <a:ext cx="3887787" cy="29114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92376" y="5805488"/>
            <a:ext cx="7138367" cy="86995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契約は</a:t>
            </a:r>
            <a:r>
              <a:rPr lang="ja-JP" altLang="en-US" sz="4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「承諾した」ときに</a:t>
            </a:r>
            <a:r>
              <a:rPr lang="ja-JP" altLang="en-US" sz="4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成立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pic>
        <p:nvPicPr>
          <p:cNvPr id="45060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813" y="333376"/>
            <a:ext cx="3905250" cy="2663825"/>
          </a:xfrm>
        </p:spPr>
      </p:pic>
      <p:sp>
        <p:nvSpPr>
          <p:cNvPr id="45064" name="スライド番号プレースホルダー 2"/>
          <p:cNvSpPr>
            <a:spLocks noGrp="1"/>
          </p:cNvSpPr>
          <p:nvPr>
            <p:ph type="sldNum" sz="quarter" idx="15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2D8002D-B5B0-4BAC-B1F6-782DDCCE6D9C}" type="slidenum">
              <a:rPr kumimoji="1" lang="ja-JP" altLang="en-US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ja-JP" altLang="en-US" sz="1000" dirty="0">
              <a:solidFill>
                <a:prstClr val="white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5061" name="コンテンツ プレースホルダ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3213100"/>
            <a:ext cx="3887787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コンテンツ プレースホルダ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213100"/>
            <a:ext cx="388461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ドーナツ 7"/>
          <p:cNvSpPr/>
          <p:nvPr/>
        </p:nvSpPr>
        <p:spPr>
          <a:xfrm>
            <a:off x="6894513" y="476251"/>
            <a:ext cx="2520950" cy="2468563"/>
          </a:xfrm>
          <a:prstGeom prst="donut">
            <a:avLst>
              <a:gd name="adj" fmla="val 91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47" y="2796933"/>
            <a:ext cx="2782585" cy="21746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82" y="1687509"/>
            <a:ext cx="2522625" cy="252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02" y="1742842"/>
            <a:ext cx="3249758" cy="2520000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771385" y="471624"/>
            <a:ext cx="1052655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契約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が成立するのは・・・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766743" y="4061893"/>
            <a:ext cx="2054269" cy="1116000"/>
          </a:xfrm>
          <a:prstGeom prst="rightArrow">
            <a:avLst>
              <a:gd name="adj1" fmla="val 50000"/>
              <a:gd name="adj2" fmla="val 38637"/>
            </a:avLst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7802" y="4301709"/>
            <a:ext cx="286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申込み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7980613" y="4030129"/>
            <a:ext cx="2225861" cy="1116000"/>
          </a:xfrm>
          <a:prstGeom prst="rightArrow">
            <a:avLst>
              <a:gd name="adj1" fmla="val 50000"/>
              <a:gd name="adj2" fmla="val 38637"/>
            </a:avLst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1935" y="4271785"/>
            <a:ext cx="34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承　諾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4435688" y="1702571"/>
            <a:ext cx="2834672" cy="1440563"/>
            <a:chOff x="4758992" y="2655262"/>
            <a:chExt cx="2860796" cy="1312431"/>
          </a:xfrm>
        </p:grpSpPr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4870570" y="2655262"/>
              <a:ext cx="2637640" cy="1312431"/>
            </a:xfrm>
            <a:prstGeom prst="ellipse">
              <a:avLst/>
            </a:prstGeom>
            <a:solidFill>
              <a:srgbClr val="FF7C80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758992" y="2801531"/>
              <a:ext cx="2860796" cy="9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合 意</a:t>
              </a:r>
              <a:endParaRPr kumimoji="1" lang="ja-JP" altLang="en-US" sz="6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470439" y="120271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「買います」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63556" y="1180365"/>
            <a:ext cx="249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「売ります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FAB0B3F-D87E-4696-AA40-EE3AA7FF2EA0}"/>
              </a:ext>
            </a:extLst>
          </p:cNvPr>
          <p:cNvSpPr/>
          <p:nvPr/>
        </p:nvSpPr>
        <p:spPr>
          <a:xfrm>
            <a:off x="2762681" y="5405774"/>
            <a:ext cx="6878705" cy="1248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お互いの意思が一致することで契約は成立</a:t>
            </a:r>
            <a:endParaRPr kumimoji="1" lang="en-US" altLang="ja-JP" sz="4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65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9177FF35-F5BD-44A8-9F48-32F087A26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81" y="2818387"/>
            <a:ext cx="2782585" cy="21746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04" y="2524220"/>
            <a:ext cx="2361787" cy="23593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0" y="2670099"/>
            <a:ext cx="2689374" cy="2085455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811142" y="543372"/>
            <a:ext cx="5120532" cy="746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契約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が成立したら・・・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B9B9653-0668-49D7-B78B-9DCA013501BA}"/>
              </a:ext>
            </a:extLst>
          </p:cNvPr>
          <p:cNvSpPr txBox="1"/>
          <p:nvPr/>
        </p:nvSpPr>
        <p:spPr>
          <a:xfrm>
            <a:off x="1441369" y="5560853"/>
            <a:ext cx="999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契約は一方的にやめることはできません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E1CD237-6868-426C-9565-59435A155AE6}"/>
              </a:ext>
            </a:extLst>
          </p:cNvPr>
          <p:cNvGrpSpPr/>
          <p:nvPr/>
        </p:nvGrpSpPr>
        <p:grpSpPr>
          <a:xfrm>
            <a:off x="2827546" y="3796154"/>
            <a:ext cx="2342317" cy="1116000"/>
            <a:chOff x="2827546" y="3796154"/>
            <a:chExt cx="2342317" cy="111600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 flipH="1">
              <a:off x="2827546" y="3796154"/>
              <a:ext cx="2304000" cy="1116000"/>
            </a:xfrm>
            <a:prstGeom prst="rightArrow">
              <a:avLst>
                <a:gd name="adj1" fmla="val 50000"/>
                <a:gd name="adj2" fmla="val 38637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B0EF3D77-EA4A-4422-B9DE-0251D02DCF17}"/>
                </a:ext>
              </a:extLst>
            </p:cNvPr>
            <p:cNvSpPr txBox="1"/>
            <p:nvPr/>
          </p:nvSpPr>
          <p:spPr>
            <a:xfrm>
              <a:off x="3021089" y="4081706"/>
              <a:ext cx="2148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商品をうけとる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188A88D-468A-4B82-8CD6-56B654355BEF}"/>
              </a:ext>
            </a:extLst>
          </p:cNvPr>
          <p:cNvGrpSpPr/>
          <p:nvPr/>
        </p:nvGrpSpPr>
        <p:grpSpPr>
          <a:xfrm>
            <a:off x="2895012" y="2596827"/>
            <a:ext cx="2304000" cy="1116000"/>
            <a:chOff x="2895012" y="2596827"/>
            <a:chExt cx="2304000" cy="1116000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2895012" y="2596827"/>
              <a:ext cx="2304000" cy="1116000"/>
            </a:xfrm>
            <a:prstGeom prst="rightArrow">
              <a:avLst>
                <a:gd name="adj1" fmla="val 50000"/>
                <a:gd name="adj2" fmla="val 38637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9D83992-14FB-43CE-A56C-4CF6DDA99D25}"/>
                </a:ext>
              </a:extLst>
            </p:cNvPr>
            <p:cNvSpPr txBox="1"/>
            <p:nvPr/>
          </p:nvSpPr>
          <p:spPr>
            <a:xfrm>
              <a:off x="2966044" y="2884775"/>
              <a:ext cx="2145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代金を支払う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2A77E1B-B958-437F-AE9D-9B3458DFB81F}"/>
              </a:ext>
            </a:extLst>
          </p:cNvPr>
          <p:cNvGrpSpPr/>
          <p:nvPr/>
        </p:nvGrpSpPr>
        <p:grpSpPr>
          <a:xfrm>
            <a:off x="7228380" y="3810307"/>
            <a:ext cx="2305303" cy="1116000"/>
            <a:chOff x="7228380" y="3810307"/>
            <a:chExt cx="2305303" cy="1116000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66A1CAB1-D813-49BF-98AD-168962967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683" y="3810307"/>
              <a:ext cx="2304000" cy="1116000"/>
            </a:xfrm>
            <a:prstGeom prst="rightArrow">
              <a:avLst>
                <a:gd name="adj1" fmla="val 50000"/>
                <a:gd name="adj2" fmla="val 38637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DE67BE9-85C1-4460-A406-415FC6A71952}"/>
                </a:ext>
              </a:extLst>
            </p:cNvPr>
            <p:cNvSpPr txBox="1"/>
            <p:nvPr/>
          </p:nvSpPr>
          <p:spPr>
            <a:xfrm>
              <a:off x="7228380" y="4123322"/>
              <a:ext cx="2148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代金をうけとる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8657FEE-6AF8-46BA-A150-D6354BB264EC}"/>
              </a:ext>
            </a:extLst>
          </p:cNvPr>
          <p:cNvGrpSpPr/>
          <p:nvPr/>
        </p:nvGrpSpPr>
        <p:grpSpPr>
          <a:xfrm>
            <a:off x="7130987" y="2524220"/>
            <a:ext cx="2335612" cy="1116000"/>
            <a:chOff x="7130987" y="2524220"/>
            <a:chExt cx="2335612" cy="111600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92A6B6E7-E777-49AE-BC0F-D800FDCD75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30987" y="2524220"/>
              <a:ext cx="2304000" cy="1116000"/>
            </a:xfrm>
            <a:prstGeom prst="rightArrow">
              <a:avLst>
                <a:gd name="adj1" fmla="val 50000"/>
                <a:gd name="adj2" fmla="val 38637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FD1213C-F52A-44B0-8F8B-C44F1CE14118}"/>
                </a:ext>
              </a:extLst>
            </p:cNvPr>
            <p:cNvSpPr txBox="1"/>
            <p:nvPr/>
          </p:nvSpPr>
          <p:spPr>
            <a:xfrm>
              <a:off x="7549203" y="2838497"/>
              <a:ext cx="1917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商品を渡す</a:t>
              </a:r>
            </a:p>
          </p:txBody>
        </p:sp>
      </p:grpSp>
      <p:sp>
        <p:nvSpPr>
          <p:cNvPr id="6" name="星: 7 pt 5">
            <a:extLst>
              <a:ext uri="{FF2B5EF4-FFF2-40B4-BE49-F238E27FC236}">
                <a16:creationId xmlns:a16="http://schemas.microsoft.com/office/drawing/2014/main" id="{F8EAB3BA-F114-4D6D-8292-D5C91AF691D2}"/>
              </a:ext>
            </a:extLst>
          </p:cNvPr>
          <p:cNvSpPr/>
          <p:nvPr/>
        </p:nvSpPr>
        <p:spPr>
          <a:xfrm>
            <a:off x="4144252" y="1356658"/>
            <a:ext cx="3720542" cy="1274703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契約成立</a:t>
            </a:r>
          </a:p>
        </p:txBody>
      </p:sp>
    </p:spTree>
    <p:extLst>
      <p:ext uri="{BB962C8B-B14F-4D97-AF65-F5344CB8AC3E}">
        <p14:creationId xmlns:p14="http://schemas.microsoft.com/office/powerpoint/2010/main" val="36531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aa.go.jp/policies/policy/consumer_education/public_awareness/teaching_material/illustration/img/1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93" y="3975536"/>
            <a:ext cx="2592705" cy="25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82BF52D-1851-4786-8EB9-98BD63E93562}"/>
              </a:ext>
            </a:extLst>
          </p:cNvPr>
          <p:cNvSpPr txBox="1">
            <a:spLocks/>
          </p:cNvSpPr>
          <p:nvPr/>
        </p:nvSpPr>
        <p:spPr>
          <a:xfrm>
            <a:off x="811142" y="543372"/>
            <a:ext cx="5120532" cy="746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困ったらどうする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・・・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DAE894-71DC-46C5-993A-D9D033F0EDA9}"/>
              </a:ext>
            </a:extLst>
          </p:cNvPr>
          <p:cNvSpPr txBox="1"/>
          <p:nvPr/>
        </p:nvSpPr>
        <p:spPr>
          <a:xfrm>
            <a:off x="425396" y="2999233"/>
            <a:ext cx="11012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・消費者ホットライン</a:t>
            </a:r>
            <a:r>
              <a:rPr lang="ja-JP" altLang="en-US" sz="4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１８８</a:t>
            </a:r>
            <a:r>
              <a:rPr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（いやや）番に</a:t>
            </a:r>
            <a:endParaRPr lang="en-US" altLang="ja-JP" sz="4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電話しましょう</a:t>
            </a:r>
            <a:endParaRPr kumimoji="1" lang="ja-JP" altLang="en-US" sz="4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AF4A66-89BE-4993-A4E9-68B01D11915A}"/>
              </a:ext>
            </a:extLst>
          </p:cNvPr>
          <p:cNvSpPr txBox="1"/>
          <p:nvPr/>
        </p:nvSpPr>
        <p:spPr>
          <a:xfrm>
            <a:off x="429371" y="1595545"/>
            <a:ext cx="9295075" cy="76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00"/>
              </a:lnSpc>
            </a:pPr>
            <a:r>
              <a:rPr kumimoji="1"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・消費生活センターに相談しましょう</a:t>
            </a:r>
            <a:endParaRPr kumimoji="1" lang="en-US" altLang="ja-JP" sz="4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875B5A16-E0F3-4E68-88C3-9198636276D9}"/>
              </a:ext>
            </a:extLst>
          </p:cNvPr>
          <p:cNvSpPr/>
          <p:nvPr/>
        </p:nvSpPr>
        <p:spPr>
          <a:xfrm>
            <a:off x="4953663" y="4603438"/>
            <a:ext cx="3335571" cy="1726726"/>
          </a:xfrm>
          <a:prstGeom prst="wedgeEllipseCallout">
            <a:avLst>
              <a:gd name="adj1" fmla="val 65114"/>
              <a:gd name="adj2" fmla="val -1635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F05979-D343-46A0-BED8-4E5F7C1BA825}"/>
              </a:ext>
            </a:extLst>
          </p:cNvPr>
          <p:cNvSpPr txBox="1"/>
          <p:nvPr/>
        </p:nvSpPr>
        <p:spPr>
          <a:xfrm>
            <a:off x="5094506" y="5022322"/>
            <a:ext cx="3194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心配なら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早めに相談してね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24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9019EF1-E0B6-4F44-8164-25A9010659D7}"/>
              </a:ext>
            </a:extLst>
          </p:cNvPr>
          <p:cNvGrpSpPr/>
          <p:nvPr/>
        </p:nvGrpSpPr>
        <p:grpSpPr>
          <a:xfrm>
            <a:off x="6276057" y="3242402"/>
            <a:ext cx="1303790" cy="1840236"/>
            <a:chOff x="5780909" y="3573922"/>
            <a:chExt cx="1303790" cy="184023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0153769-9FC5-4C2A-96EE-0BBB7B97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0909" y="3573922"/>
              <a:ext cx="1303790" cy="1840236"/>
            </a:xfrm>
            <a:prstGeom prst="rect">
              <a:avLst/>
            </a:prstGeom>
          </p:spPr>
        </p:pic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C54EE715-1156-475A-B0FE-68A07A55C2E4}"/>
                </a:ext>
              </a:extLst>
            </p:cNvPr>
            <p:cNvSpPr/>
            <p:nvPr/>
          </p:nvSpPr>
          <p:spPr>
            <a:xfrm>
              <a:off x="6206189" y="3955162"/>
              <a:ext cx="156276" cy="12599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C6F674E6-431B-4244-BFA8-17179EEB989F}"/>
              </a:ext>
            </a:extLst>
          </p:cNvPr>
          <p:cNvSpPr txBox="1">
            <a:spLocks/>
          </p:cNvSpPr>
          <p:nvPr/>
        </p:nvSpPr>
        <p:spPr>
          <a:xfrm>
            <a:off x="811142" y="543372"/>
            <a:ext cx="5120532" cy="746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消費者市民とは・・・</a:t>
            </a:r>
            <a:endParaRPr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B0D862-5CB8-4559-B325-D9CE77AB7CB5}"/>
              </a:ext>
            </a:extLst>
          </p:cNvPr>
          <p:cNvSpPr txBox="1"/>
          <p:nvPr/>
        </p:nvSpPr>
        <p:spPr>
          <a:xfrm>
            <a:off x="672913" y="1089711"/>
            <a:ext cx="7542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00"/>
              </a:lnSpc>
            </a:pPr>
            <a:r>
              <a:rPr kumimoji="1"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・消費生活センターに相談や</a:t>
            </a:r>
            <a:endParaRPr kumimoji="1" lang="en-US" altLang="ja-JP" sz="4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情報提供をする</a:t>
            </a:r>
            <a:endParaRPr kumimoji="1" lang="en-US" altLang="ja-JP" sz="4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871C4D-114F-426C-9435-87A38E5CE3B5}"/>
              </a:ext>
            </a:extLst>
          </p:cNvPr>
          <p:cNvSpPr txBox="1"/>
          <p:nvPr/>
        </p:nvSpPr>
        <p:spPr>
          <a:xfrm>
            <a:off x="672913" y="2432332"/>
            <a:ext cx="7054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00"/>
              </a:lnSpc>
            </a:pPr>
            <a:r>
              <a:rPr kumimoji="1"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・事業者により良い製品の</a:t>
            </a:r>
            <a:endParaRPr kumimoji="1" lang="en-US" altLang="ja-JP" sz="4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500"/>
              </a:lnSpc>
            </a:pPr>
            <a:r>
              <a:rPr kumimoji="1" lang="ja-JP" altLang="en-US" sz="4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提案をする</a:t>
            </a:r>
            <a:endParaRPr kumimoji="1" lang="en-US" altLang="ja-JP" sz="4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BD0B4A-5B7A-4346-9DE8-667FF0F0FF5B}"/>
              </a:ext>
            </a:extLst>
          </p:cNvPr>
          <p:cNvSpPr txBox="1"/>
          <p:nvPr/>
        </p:nvSpPr>
        <p:spPr>
          <a:xfrm>
            <a:off x="1538721" y="5263764"/>
            <a:ext cx="963646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61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社会をよくするために、</a:t>
            </a:r>
            <a:endParaRPr kumimoji="1"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5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できることから変えていきましょう</a:t>
            </a:r>
            <a:endParaRPr kumimoji="1"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0F15A5E3-FB45-4CC8-B630-A341D0C4CB23}"/>
              </a:ext>
            </a:extLst>
          </p:cNvPr>
          <p:cNvSpPr/>
          <p:nvPr/>
        </p:nvSpPr>
        <p:spPr>
          <a:xfrm>
            <a:off x="7759611" y="1005374"/>
            <a:ext cx="720000" cy="2412250"/>
          </a:xfrm>
          <a:prstGeom prst="rightBrace">
            <a:avLst>
              <a:gd name="adj1" fmla="val 8333"/>
              <a:gd name="adj2" fmla="val 506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7030A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6B9E0D-B961-456F-B818-51B0683E8BD8}"/>
              </a:ext>
            </a:extLst>
          </p:cNvPr>
          <p:cNvSpPr txBox="1"/>
          <p:nvPr/>
        </p:nvSpPr>
        <p:spPr>
          <a:xfrm>
            <a:off x="8479611" y="1672890"/>
            <a:ext cx="3502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この２つとも</a:t>
            </a:r>
            <a:endParaRPr kumimoji="1" lang="en-US" altLang="ja-JP" sz="32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3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消費者市民の行動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E764863D-D42C-492A-B297-A4A2089184C9}"/>
              </a:ext>
            </a:extLst>
          </p:cNvPr>
          <p:cNvSpPr/>
          <p:nvPr/>
        </p:nvSpPr>
        <p:spPr>
          <a:xfrm>
            <a:off x="6082634" y="4246334"/>
            <a:ext cx="548640" cy="2469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C69DFD-13F3-4463-9BEB-10EB640AC922}"/>
              </a:ext>
            </a:extLst>
          </p:cNvPr>
          <p:cNvSpPr txBox="1"/>
          <p:nvPr/>
        </p:nvSpPr>
        <p:spPr>
          <a:xfrm>
            <a:off x="4657842" y="4028381"/>
            <a:ext cx="13708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ギザギザが</a:t>
            </a:r>
            <a:endParaRPr kumimoji="1" lang="en-US" altLang="ja-JP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付いている</a:t>
            </a:r>
          </a:p>
        </p:txBody>
      </p:sp>
    </p:spTree>
    <p:extLst>
      <p:ext uri="{BB962C8B-B14F-4D97-AF65-F5344CB8AC3E}">
        <p14:creationId xmlns:p14="http://schemas.microsoft.com/office/powerpoint/2010/main" val="340792346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14686</TotalTime>
  <Words>186</Words>
  <Application>Microsoft Office PowerPoint</Application>
  <PresentationFormat>ユーザー設定</PresentationFormat>
  <Paragraphs>39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20" baseType="lpstr">
      <vt:lpstr>HGP創英角ｺﾞｼｯｸUB</vt:lpstr>
      <vt:lpstr>HGP創英角ﾎﾟｯﾌﾟ体</vt:lpstr>
      <vt:lpstr>HGｺﾞｼｯｸE</vt:lpstr>
      <vt:lpstr>HG丸ｺﾞｼｯｸM-PRO</vt:lpstr>
      <vt:lpstr>HG創英角ｺﾞｼｯｸUB</vt:lpstr>
      <vt:lpstr>Meiryo UI</vt:lpstr>
      <vt:lpstr>ＭＳ ゴシック</vt:lpstr>
      <vt:lpstr>メイリオ</vt:lpstr>
      <vt:lpstr>Calibri</vt:lpstr>
      <vt:lpstr>Calibri Light</vt:lpstr>
      <vt:lpstr>Times New Roman</vt:lpstr>
      <vt:lpstr>Wingdings 2</vt:lpstr>
      <vt:lpstr>HDOfficeLightV0</vt:lpstr>
      <vt:lpstr>契約の基礎知識</vt:lpstr>
      <vt:lpstr>PowerPoint プレゼンテーション</vt:lpstr>
      <vt:lpstr>契約は「承諾した」ときに成立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岡敬</dc:creator>
  <cp:lastModifiedBy>PC019</cp:lastModifiedBy>
  <cp:revision>562</cp:revision>
  <cp:lastPrinted>2020-05-06T13:20:01Z</cp:lastPrinted>
  <dcterms:created xsi:type="dcterms:W3CDTF">2017-08-17T01:13:12Z</dcterms:created>
  <dcterms:modified xsi:type="dcterms:W3CDTF">2020-07-20T03:53:26Z</dcterms:modified>
</cp:coreProperties>
</file>