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260" r:id="rId2"/>
    <p:sldId id="465" r:id="rId3"/>
    <p:sldId id="466" r:id="rId4"/>
    <p:sldId id="457" r:id="rId5"/>
    <p:sldId id="458" r:id="rId6"/>
    <p:sldId id="448" r:id="rId7"/>
    <p:sldId id="438" r:id="rId8"/>
    <p:sldId id="467" r:id="rId9"/>
    <p:sldId id="439" r:id="rId10"/>
  </p:sldIdLst>
  <p:sldSz cx="12204700" cy="6858000"/>
  <p:notesSz cx="987425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C0B0E365-A3A0-4D61-8AA2-846551E5224E}">
          <p14:sldIdLst>
            <p14:sldId id="260"/>
            <p14:sldId id="465"/>
            <p14:sldId id="466"/>
            <p14:sldId id="457"/>
            <p14:sldId id="458"/>
            <p14:sldId id="448"/>
            <p14:sldId id="438"/>
            <p14:sldId id="467"/>
            <p14:sldId id="4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66"/>
    <a:srgbClr val="FF33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1" autoAdjust="0"/>
    <p:restoredTop sz="94595" autoAdjust="0"/>
  </p:normalViewPr>
  <p:slideViewPr>
    <p:cSldViewPr snapToGrid="0">
      <p:cViewPr varScale="1">
        <p:scale>
          <a:sx n="120" d="100"/>
          <a:sy n="120" d="100"/>
        </p:scale>
        <p:origin x="342" y="102"/>
      </p:cViewPr>
      <p:guideLst>
        <p:guide orient="horz" pos="2160"/>
        <p:guide pos="3840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576" cy="342658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92495" y="0"/>
            <a:ext cx="4280166" cy="342658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AEE7DC36-BAEB-4645-8A82-10AEAF9333F3}" type="datetimeFigureOut">
              <a:rPr kumimoji="1" lang="ja-JP" altLang="en-US" smtClean="0"/>
              <a:t>2020/7/16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513726"/>
            <a:ext cx="4278576" cy="342658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92495" y="6513726"/>
            <a:ext cx="4280166" cy="342658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7EDCF2EA-86A2-4B0A-8316-733C54B072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630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278842" cy="344091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3125" y="1"/>
            <a:ext cx="4278842" cy="344091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86259D19-B84E-4788-BA92-2CE31A38AB2C}" type="datetimeFigureOut">
              <a:rPr kumimoji="1" lang="ja-JP" altLang="en-US" smtClean="0"/>
              <a:t>2020/7/16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876550" y="855663"/>
            <a:ext cx="4121150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426" y="3300414"/>
            <a:ext cx="7899400" cy="2700338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6513912"/>
            <a:ext cx="4278842" cy="344091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3125" y="6513912"/>
            <a:ext cx="4278842" cy="344091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29D6313F-5285-45DF-99E6-0B0853E164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88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6313F-5285-45DF-99E6-0B0853E164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72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6313F-5285-45DF-99E6-0B0853E1641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5528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876550" y="855663"/>
            <a:ext cx="4121150" cy="23161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6313F-5285-45DF-99E6-0B0853E1641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9091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5588" y="1124530"/>
            <a:ext cx="9153525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5588" y="3602038"/>
            <a:ext cx="9153525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2BD26-C8FA-4AD1-8987-F687420F4C98}" type="datetime1">
              <a:rPr kumimoji="1" lang="en-US" altLang="ja-JP" smtClean="0"/>
              <a:t>7/16/2020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B15C-D128-493A-B0A9-5CEC9FFB54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5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2C89-3223-457F-846D-CE4B912B0D0A}" type="datetime1">
              <a:rPr kumimoji="1" lang="en-US" altLang="ja-JP" smtClean="0"/>
              <a:t>7/16/2020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B15C-D128-493A-B0A9-5CEC9FFB54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831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3989" y="360362"/>
            <a:ext cx="2631638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9073" y="360363"/>
            <a:ext cx="7742357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8419-715B-4ECE-ADAF-5C3BC7340965}" type="datetime1">
              <a:rPr kumimoji="1" lang="en-US" altLang="ja-JP" smtClean="0"/>
              <a:t>7/16/2020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B15C-D128-493A-B0A9-5CEC9FFB54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10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FFAA-59E8-46E6-ABF0-AFE77806F62D}" type="datetime1">
              <a:rPr kumimoji="1" lang="en-US" altLang="ja-JP" smtClean="0"/>
              <a:t>7/16/2020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B15C-D128-493A-B0A9-5CEC9FFB54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7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716" y="1712423"/>
            <a:ext cx="10526554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716" y="4552634"/>
            <a:ext cx="10526554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6CA6-9DC5-4E76-9B6A-D5D9A6663AD7}" type="datetime1">
              <a:rPr kumimoji="1" lang="en-US" altLang="ja-JP" smtClean="0"/>
              <a:t>7/16/2020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B15C-D128-493A-B0A9-5CEC9FFB54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318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007" y="1828801"/>
            <a:ext cx="5186998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8629" y="1828801"/>
            <a:ext cx="5186998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DB12-7D43-458A-BB9D-851E31B5BAC6}" type="datetime1">
              <a:rPr kumimoji="1" lang="en-US" altLang="ja-JP" smtClean="0"/>
              <a:t>7/16/2020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B15C-D128-493A-B0A9-5CEC9FFB54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833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007" y="1681851"/>
            <a:ext cx="5161571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6007" y="2507551"/>
            <a:ext cx="516157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630" y="1681851"/>
            <a:ext cx="5186999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630" y="2507551"/>
            <a:ext cx="5186999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0A9B-C75A-42DB-8875-FA746EB61E48}" type="datetime1">
              <a:rPr kumimoji="1" lang="en-US" altLang="ja-JP" smtClean="0"/>
              <a:t>7/16/2020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B15C-D128-493A-B0A9-5CEC9FFB541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3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07588-74E0-405C-B71D-BEDD68682573}" type="datetime1">
              <a:rPr kumimoji="1" lang="en-US" altLang="ja-JP" smtClean="0"/>
              <a:t>7/16/2020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B15C-D128-493A-B0A9-5CEC9FFB541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BE06-BBF7-48D1-941E-730744B7A006}" type="datetime1">
              <a:rPr kumimoji="1" lang="en-US" altLang="ja-JP" smtClean="0"/>
              <a:t>7/16/2020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B15C-D128-493A-B0A9-5CEC9FFB54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33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124" y="457201"/>
            <a:ext cx="3936016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998" y="990600"/>
            <a:ext cx="6178629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2124" y="2057399"/>
            <a:ext cx="3936016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54BE2-D41A-4D03-97A0-677F886CD760}" type="datetime1">
              <a:rPr kumimoji="1" lang="en-US" altLang="ja-JP" smtClean="0"/>
              <a:t>7/16/2020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B15C-D128-493A-B0A9-5CEC9FFB54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04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124" y="457200"/>
            <a:ext cx="3936016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6998" y="990600"/>
            <a:ext cx="6178629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2124" y="2057400"/>
            <a:ext cx="3936016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0717-3B6A-4E79-A49C-D4E4AB56A88C}" type="datetime1">
              <a:rPr kumimoji="1" lang="en-US" altLang="ja-JP" smtClean="0"/>
              <a:t>7/16/2020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B15C-D128-493A-B0A9-5CEC9FFB54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128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6007" y="365760"/>
            <a:ext cx="10526554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007" y="1828801"/>
            <a:ext cx="10526554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9073" y="6356351"/>
            <a:ext cx="27460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A8FB843-6103-4C80-886F-20DDB5E2859B}" type="datetime1">
              <a:rPr lang="en-US" altLang="ja-JP" smtClean="0">
                <a:solidFill>
                  <a:srgbClr val="3E3D2D"/>
                </a:solidFill>
              </a:rPr>
              <a:t>7/16/2020</a:t>
            </a:fld>
            <a:endParaRPr lang="ja-JP" altLang="en-US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2807" y="6356351"/>
            <a:ext cx="4119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ja-JP" altLang="en-US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6503" y="6356351"/>
            <a:ext cx="27460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72510-25B3-495B-94AB-0EAB5EF5723D}" type="slidenum">
              <a:rPr lang="ja-JP" altLang="en-US" smtClean="0">
                <a:solidFill>
                  <a:srgbClr val="3E3D2D"/>
                </a:solidFill>
              </a:rPr>
              <a:pPr/>
              <a:t>‹#›</a:t>
            </a:fld>
            <a:endParaRPr lang="ja-JP" altLang="en-US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6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CF2893-9711-4EBF-AA3C-62E8A2DBCAA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30992" y="2448961"/>
            <a:ext cx="8678862" cy="1749425"/>
          </a:xfrm>
        </p:spPr>
        <p:txBody>
          <a:bodyPr>
            <a:noAutofit/>
          </a:bodyPr>
          <a:lstStyle/>
          <a:p>
            <a:pPr algn="ctr"/>
            <a:r>
              <a:rPr lang="ja-JP" altLang="en-US" sz="8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若者に多い</a:t>
            </a:r>
            <a:br>
              <a:rPr lang="en-US" altLang="ja-JP" sz="8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8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消費者トラブル</a:t>
            </a:r>
          </a:p>
        </p:txBody>
      </p:sp>
    </p:spTree>
    <p:extLst>
      <p:ext uri="{BB962C8B-B14F-4D97-AF65-F5344CB8AC3E}">
        <p14:creationId xmlns:p14="http://schemas.microsoft.com/office/powerpoint/2010/main" val="123149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B0F1DDC-A1AE-4ACA-BBB8-137948A8CC0E}"/>
              </a:ext>
            </a:extLst>
          </p:cNvPr>
          <p:cNvSpPr txBox="1"/>
          <p:nvPr/>
        </p:nvSpPr>
        <p:spPr>
          <a:xfrm>
            <a:off x="3450589" y="342121"/>
            <a:ext cx="501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若者に多い消費者被害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BE6473C4-0457-43E4-9E02-C05962065B3C}"/>
              </a:ext>
            </a:extLst>
          </p:cNvPr>
          <p:cNvGrpSpPr/>
          <p:nvPr/>
        </p:nvGrpSpPr>
        <p:grpSpPr>
          <a:xfrm>
            <a:off x="8981106" y="2822283"/>
            <a:ext cx="2916000" cy="3613911"/>
            <a:chOff x="8981106" y="2822283"/>
            <a:chExt cx="2916000" cy="3613911"/>
          </a:xfrm>
        </p:grpSpPr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AA86A5CA-9B1F-4081-A613-E9D0C1DA28BE}"/>
                </a:ext>
              </a:extLst>
            </p:cNvPr>
            <p:cNvSpPr/>
            <p:nvPr/>
          </p:nvSpPr>
          <p:spPr>
            <a:xfrm>
              <a:off x="8981106" y="2878851"/>
              <a:ext cx="2916000" cy="2916000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6FF93468-5F06-42F8-AA06-CDC2AE293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35168" y="2822283"/>
              <a:ext cx="2411391" cy="2629013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97F03E86-6B14-467E-84A2-2BAD0B1DA7F5}"/>
                </a:ext>
              </a:extLst>
            </p:cNvPr>
            <p:cNvSpPr txBox="1"/>
            <p:nvPr/>
          </p:nvSpPr>
          <p:spPr>
            <a:xfrm>
              <a:off x="9295188" y="5851419"/>
              <a:ext cx="2243730" cy="584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マルチ商法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72F02EA-7ED5-4A4B-B4A4-BCC8995A329A}"/>
              </a:ext>
            </a:extLst>
          </p:cNvPr>
          <p:cNvGrpSpPr/>
          <p:nvPr/>
        </p:nvGrpSpPr>
        <p:grpSpPr>
          <a:xfrm>
            <a:off x="6246104" y="1062578"/>
            <a:ext cx="2916000" cy="4031326"/>
            <a:chOff x="6246104" y="1062578"/>
            <a:chExt cx="2916000" cy="4031326"/>
          </a:xfrm>
        </p:grpSpPr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D986F213-C87B-4450-93AF-6976EE4AC683}"/>
                </a:ext>
              </a:extLst>
            </p:cNvPr>
            <p:cNvSpPr/>
            <p:nvPr/>
          </p:nvSpPr>
          <p:spPr>
            <a:xfrm>
              <a:off x="6246104" y="1062578"/>
              <a:ext cx="2916000" cy="291600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6163A624-EEAB-49C0-B1DC-73049DB02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4478" y="1314520"/>
              <a:ext cx="2573293" cy="2225893"/>
            </a:xfrm>
            <a:prstGeom prst="rect">
              <a:avLst/>
            </a:prstGeom>
          </p:spPr>
        </p:pic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CB560ACC-7394-4935-9C6C-A4BD1DA08AD0}"/>
                </a:ext>
              </a:extLst>
            </p:cNvPr>
            <p:cNvSpPr txBox="1"/>
            <p:nvPr/>
          </p:nvSpPr>
          <p:spPr>
            <a:xfrm>
              <a:off x="6720867" y="4016686"/>
              <a:ext cx="2009692" cy="107721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キャッチ</a:t>
              </a:r>
              <a:endParaRPr kumimoji="1" lang="en-US" altLang="ja-JP" sz="32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  <a:p>
              <a:r>
                <a:rPr kumimoji="1" lang="ja-JP" altLang="en-US" sz="3200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セールス</a:t>
              </a: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012FBB6-DB1B-40D8-99DC-B665BDA99FD2}"/>
              </a:ext>
            </a:extLst>
          </p:cNvPr>
          <p:cNvGrpSpPr/>
          <p:nvPr/>
        </p:nvGrpSpPr>
        <p:grpSpPr>
          <a:xfrm>
            <a:off x="3101935" y="2616005"/>
            <a:ext cx="3487377" cy="3921150"/>
            <a:chOff x="3101935" y="2616005"/>
            <a:chExt cx="3487377" cy="3921150"/>
          </a:xfrm>
        </p:grpSpPr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CFC94799-9756-40D9-B955-D11623F5C987}"/>
                </a:ext>
              </a:extLst>
            </p:cNvPr>
            <p:cNvSpPr/>
            <p:nvPr/>
          </p:nvSpPr>
          <p:spPr>
            <a:xfrm>
              <a:off x="3206247" y="2616005"/>
              <a:ext cx="2916000" cy="29160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28227084-69FE-4A44-ABE1-F6755C7E3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6243" y="2878851"/>
              <a:ext cx="2198867" cy="2275670"/>
            </a:xfrm>
            <a:prstGeom prst="rect">
              <a:avLst/>
            </a:prstGeom>
          </p:spPr>
        </p:pic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8CB4BBD1-B65B-4463-B113-4B21D3457FC6}"/>
                </a:ext>
              </a:extLst>
            </p:cNvPr>
            <p:cNvSpPr txBox="1"/>
            <p:nvPr/>
          </p:nvSpPr>
          <p:spPr>
            <a:xfrm>
              <a:off x="3101935" y="5606131"/>
              <a:ext cx="3487377" cy="93102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アポイントメント</a:t>
              </a:r>
              <a:endParaRPr kumimoji="1" lang="en-US" altLang="ja-JP" sz="32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  <a:p>
              <a:pPr>
                <a:lnSpc>
                  <a:spcPts val="2700"/>
                </a:lnSpc>
              </a:pPr>
              <a:r>
                <a:rPr lang="ja-JP" altLang="en-US" sz="3200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　　サービス</a:t>
              </a:r>
              <a:endParaRPr kumimoji="1" lang="ja-JP" altLang="en-US" sz="32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5BC283E-5B92-40DF-AFC3-FDBA87DAF659}"/>
              </a:ext>
            </a:extLst>
          </p:cNvPr>
          <p:cNvGrpSpPr/>
          <p:nvPr/>
        </p:nvGrpSpPr>
        <p:grpSpPr>
          <a:xfrm>
            <a:off x="494580" y="387119"/>
            <a:ext cx="2916000" cy="3573448"/>
            <a:chOff x="494580" y="387119"/>
            <a:chExt cx="2916000" cy="3573448"/>
          </a:xfrm>
        </p:grpSpPr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C7CA601B-4995-497E-AEB5-B027A697D509}"/>
                </a:ext>
              </a:extLst>
            </p:cNvPr>
            <p:cNvSpPr/>
            <p:nvPr/>
          </p:nvSpPr>
          <p:spPr>
            <a:xfrm>
              <a:off x="494580" y="387119"/>
              <a:ext cx="2916000" cy="2916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B9837317-030D-4242-91EE-526CCF852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259" y="717435"/>
              <a:ext cx="2203163" cy="2076481"/>
            </a:xfrm>
            <a:prstGeom prst="rect">
              <a:avLst/>
            </a:prstGeom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FF94CFC8-B15F-4164-A962-02A45DD8AC5C}"/>
                </a:ext>
              </a:extLst>
            </p:cNvPr>
            <p:cNvSpPr txBox="1"/>
            <p:nvPr/>
          </p:nvSpPr>
          <p:spPr>
            <a:xfrm>
              <a:off x="958141" y="3375792"/>
              <a:ext cx="1878176" cy="584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訪問販売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8219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02A7A1C-6A2F-411B-A368-F2FC3024E08A}"/>
              </a:ext>
            </a:extLst>
          </p:cNvPr>
          <p:cNvSpPr txBox="1"/>
          <p:nvPr/>
        </p:nvSpPr>
        <p:spPr>
          <a:xfrm>
            <a:off x="1753123" y="1223773"/>
            <a:ext cx="90208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いきなり勧誘されて契約した場合などに、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冷静に考え</a:t>
            </a:r>
            <a:r>
              <a:rPr lang="ja-JP" altLang="en-US" sz="3200" spc="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直すことができるよう、一定期間内で</a:t>
            </a:r>
            <a:endParaRPr lang="en-US" altLang="ja-JP" sz="3200" spc="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4000"/>
              </a:lnSpc>
            </a:pPr>
            <a:r>
              <a:rPr lang="ja-JP" altLang="en-US" sz="3200" spc="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あれば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無条件で契約を解除できる制度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0DDB31F-2411-44B0-8CA4-5FD4D7F2CC8A}"/>
              </a:ext>
            </a:extLst>
          </p:cNvPr>
          <p:cNvSpPr txBox="1"/>
          <p:nvPr/>
        </p:nvSpPr>
        <p:spPr>
          <a:xfrm>
            <a:off x="430834" y="3216875"/>
            <a:ext cx="11343032" cy="269561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・ハガキを出した時点で成立する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・返品の料金は事業者負担、支払ったお金があれば返金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3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される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・商品を使用していても、代金を支払う必要はない　　など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332B9D3-8183-4601-8F49-7297E1CA2A59}"/>
              </a:ext>
            </a:extLst>
          </p:cNvPr>
          <p:cNvSpPr/>
          <p:nvPr/>
        </p:nvSpPr>
        <p:spPr>
          <a:xfrm>
            <a:off x="3794317" y="196229"/>
            <a:ext cx="3910498" cy="79217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クーリングオフ</a:t>
            </a:r>
          </a:p>
        </p:txBody>
      </p:sp>
    </p:spTree>
    <p:extLst>
      <p:ext uri="{BB962C8B-B14F-4D97-AF65-F5344CB8AC3E}">
        <p14:creationId xmlns:p14="http://schemas.microsoft.com/office/powerpoint/2010/main" val="679439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3CD7CB6-FA0B-4B43-86EF-D46362E3AA01}"/>
              </a:ext>
            </a:extLst>
          </p:cNvPr>
          <p:cNvSpPr txBox="1"/>
          <p:nvPr/>
        </p:nvSpPr>
        <p:spPr>
          <a:xfrm>
            <a:off x="4197947" y="356972"/>
            <a:ext cx="3459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クーリング・オフ</a:t>
            </a:r>
            <a:endParaRPr lang="en-US" altLang="ja-JP" sz="3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A43997-DCAC-4324-A847-5D456526CEF7}"/>
              </a:ext>
            </a:extLst>
          </p:cNvPr>
          <p:cNvSpPr txBox="1"/>
          <p:nvPr/>
        </p:nvSpPr>
        <p:spPr>
          <a:xfrm>
            <a:off x="991645" y="3002985"/>
            <a:ext cx="333955" cy="5300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B0A0ACE-D06B-4997-8C1A-C3EA279B67CB}"/>
              </a:ext>
            </a:extLst>
          </p:cNvPr>
          <p:cNvGrpSpPr/>
          <p:nvPr/>
        </p:nvGrpSpPr>
        <p:grpSpPr>
          <a:xfrm>
            <a:off x="376086" y="1175468"/>
            <a:ext cx="5356803" cy="5407774"/>
            <a:chOff x="376086" y="1175468"/>
            <a:chExt cx="5356803" cy="5407774"/>
          </a:xfrm>
        </p:grpSpPr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AA86A5CA-9B1F-4081-A613-E9D0C1DA28BE}"/>
                </a:ext>
              </a:extLst>
            </p:cNvPr>
            <p:cNvSpPr/>
            <p:nvPr/>
          </p:nvSpPr>
          <p:spPr>
            <a:xfrm>
              <a:off x="376086" y="2083242"/>
              <a:ext cx="5356803" cy="4500000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スクロール: 横 7">
              <a:extLst>
                <a:ext uri="{FF2B5EF4-FFF2-40B4-BE49-F238E27FC236}">
                  <a16:creationId xmlns:a16="http://schemas.microsoft.com/office/drawing/2014/main" id="{B41F1BC4-CFEE-4340-9228-4862F772B609}"/>
                </a:ext>
              </a:extLst>
            </p:cNvPr>
            <p:cNvSpPr/>
            <p:nvPr/>
          </p:nvSpPr>
          <p:spPr>
            <a:xfrm>
              <a:off x="767965" y="1175468"/>
              <a:ext cx="4142629" cy="1184744"/>
            </a:xfrm>
            <a:prstGeom prst="horizontalScrol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5400" dirty="0">
                  <a:solidFill>
                    <a:schemeClr val="tx1"/>
                  </a:solidFill>
                </a:rPr>
                <a:t>できるもの</a:t>
              </a:r>
            </a:p>
          </p:txBody>
        </p: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6FF93468-5F06-42F8-AA06-CDC2AE293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4285" y="2379235"/>
              <a:ext cx="2026396" cy="2209273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28227084-69FE-4A44-ABE1-F6755C7E3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262" y="4426702"/>
              <a:ext cx="1903053" cy="1969524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6163A624-EEAB-49C0-B1DC-73049DB02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2387" y="2652110"/>
              <a:ext cx="2011876" cy="1740272"/>
            </a:xfrm>
            <a:prstGeom prst="rect">
              <a:avLst/>
            </a:prstGeom>
          </p:spPr>
        </p:pic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DF02B9F4-7768-46D9-961F-230DEEA735D0}"/>
                </a:ext>
              </a:extLst>
            </p:cNvPr>
            <p:cNvSpPr txBox="1"/>
            <p:nvPr/>
          </p:nvSpPr>
          <p:spPr>
            <a:xfrm>
              <a:off x="554066" y="4497789"/>
              <a:ext cx="1327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マルチ商法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04CFFB67-6548-41CE-82A5-A40A6220B10C}"/>
                </a:ext>
              </a:extLst>
            </p:cNvPr>
            <p:cNvSpPr txBox="1"/>
            <p:nvPr/>
          </p:nvSpPr>
          <p:spPr>
            <a:xfrm>
              <a:off x="3531455" y="5315757"/>
              <a:ext cx="16816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kumimoji="1" lang="ja-JP" altLang="en-US" dirty="0"/>
                <a:t>アポイントメント</a:t>
              </a:r>
              <a:endParaRPr kumimoji="1" lang="en-US" altLang="ja-JP" dirty="0"/>
            </a:p>
            <a:p>
              <a:pPr>
                <a:lnSpc>
                  <a:spcPts val="1800"/>
                </a:lnSpc>
              </a:pPr>
              <a:r>
                <a:rPr kumimoji="1" lang="ja-JP" altLang="en-US" dirty="0"/>
                <a:t>　セールス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ECAB2BD5-1048-41DE-9C5E-FF5DA3A5FF3E}"/>
                </a:ext>
              </a:extLst>
            </p:cNvPr>
            <p:cNvSpPr txBox="1"/>
            <p:nvPr/>
          </p:nvSpPr>
          <p:spPr>
            <a:xfrm>
              <a:off x="3817980" y="4254801"/>
              <a:ext cx="1828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キャッチセールス</a:t>
              </a: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44CADB99-36FF-4610-BFF8-51823058468F}"/>
              </a:ext>
            </a:extLst>
          </p:cNvPr>
          <p:cNvGrpSpPr/>
          <p:nvPr/>
        </p:nvGrpSpPr>
        <p:grpSpPr>
          <a:xfrm>
            <a:off x="6347513" y="1194491"/>
            <a:ext cx="5356802" cy="5386799"/>
            <a:chOff x="6347513" y="1194491"/>
            <a:chExt cx="5356802" cy="5386799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2F706EC1-708F-4DE4-A40D-A0BEF78A1A5A}"/>
                </a:ext>
              </a:extLst>
            </p:cNvPr>
            <p:cNvSpPr/>
            <p:nvPr/>
          </p:nvSpPr>
          <p:spPr>
            <a:xfrm>
              <a:off x="6347513" y="2081290"/>
              <a:ext cx="5356802" cy="4500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スクロール: 横 6">
              <a:extLst>
                <a:ext uri="{FF2B5EF4-FFF2-40B4-BE49-F238E27FC236}">
                  <a16:creationId xmlns:a16="http://schemas.microsoft.com/office/drawing/2014/main" id="{623F59E9-41C7-4115-9ED6-2E58D7F41DF2}"/>
                </a:ext>
              </a:extLst>
            </p:cNvPr>
            <p:cNvSpPr/>
            <p:nvPr/>
          </p:nvSpPr>
          <p:spPr>
            <a:xfrm>
              <a:off x="7005100" y="1194491"/>
              <a:ext cx="4142629" cy="1184744"/>
            </a:xfrm>
            <a:prstGeom prst="horizontalScroll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5400" dirty="0">
                  <a:solidFill>
                    <a:schemeClr val="tx1"/>
                  </a:solidFill>
                </a:rPr>
                <a:t>できないもの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B24F2141-003A-4B7D-B904-37E0F2932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2313" y="2379315"/>
              <a:ext cx="759727" cy="1534802"/>
            </a:xfrm>
            <a:prstGeom prst="rect">
              <a:avLst/>
            </a:prstGeom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7917A810-1F9A-4CFC-8301-74ED72C1D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3786" y="2545885"/>
              <a:ext cx="1770680" cy="1993373"/>
            </a:xfrm>
            <a:prstGeom prst="rect">
              <a:avLst/>
            </a:prstGeom>
          </p:spPr>
        </p:pic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12D16F73-5324-4985-9DB7-836DCBA2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1796" y="2862272"/>
              <a:ext cx="1034680" cy="1360597"/>
            </a:xfrm>
            <a:prstGeom prst="rect">
              <a:avLst/>
            </a:prstGeom>
          </p:spPr>
        </p:pic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9012C7E6-46ED-41CE-B8E7-D8A0BE310894}"/>
                </a:ext>
              </a:extLst>
            </p:cNvPr>
            <p:cNvSpPr txBox="1"/>
            <p:nvPr/>
          </p:nvSpPr>
          <p:spPr>
            <a:xfrm>
              <a:off x="7308208" y="4539258"/>
              <a:ext cx="1327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店舗で購入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4F01A1C1-DC4F-41EA-9F6B-97018A75818C}"/>
                </a:ext>
              </a:extLst>
            </p:cNvPr>
            <p:cNvSpPr txBox="1"/>
            <p:nvPr/>
          </p:nvSpPr>
          <p:spPr>
            <a:xfrm>
              <a:off x="10235101" y="4162468"/>
              <a:ext cx="114247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kumimoji="1" lang="ja-JP" altLang="en-US" dirty="0"/>
                <a:t>使った</a:t>
              </a:r>
              <a:endParaRPr kumimoji="1" lang="en-US" altLang="ja-JP" dirty="0"/>
            </a:p>
            <a:p>
              <a:pPr>
                <a:lnSpc>
                  <a:spcPts val="1800"/>
                </a:lnSpc>
              </a:pPr>
              <a:r>
                <a:rPr lang="ja-JP" altLang="en-US" dirty="0"/>
                <a:t>健康食品</a:t>
              </a:r>
              <a:endParaRPr kumimoji="1" lang="ja-JP" altLang="en-US" dirty="0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A826870B-1619-4D9E-97EA-7B77310F60B8}"/>
                </a:ext>
              </a:extLst>
            </p:cNvPr>
            <p:cNvSpPr txBox="1"/>
            <p:nvPr/>
          </p:nvSpPr>
          <p:spPr>
            <a:xfrm>
              <a:off x="9130417" y="3913955"/>
              <a:ext cx="8785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kumimoji="1" lang="ja-JP" altLang="en-US" dirty="0"/>
                <a:t>使った</a:t>
              </a:r>
              <a:endParaRPr lang="en-US" altLang="ja-JP" dirty="0"/>
            </a:p>
            <a:p>
              <a:pPr>
                <a:lnSpc>
                  <a:spcPts val="1800"/>
                </a:lnSpc>
              </a:pPr>
              <a:r>
                <a:rPr lang="ja-JP" altLang="en-US" dirty="0"/>
                <a:t>化粧品</a:t>
              </a:r>
              <a:endParaRPr kumimoji="1" lang="ja-JP" altLang="en-US" dirty="0"/>
            </a:p>
          </p:txBody>
        </p: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B210CDCE-C23E-4113-BC3B-B0A476814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0498" y="4595182"/>
              <a:ext cx="1511298" cy="1511298"/>
            </a:xfrm>
            <a:prstGeom prst="rect">
              <a:avLst/>
            </a:prstGeom>
          </p:spPr>
        </p:pic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27890CB4-CD13-43CB-95B5-CE3680C60627}"/>
                </a:ext>
              </a:extLst>
            </p:cNvPr>
            <p:cNvSpPr txBox="1"/>
            <p:nvPr/>
          </p:nvSpPr>
          <p:spPr>
            <a:xfrm>
              <a:off x="8856763" y="6003034"/>
              <a:ext cx="1224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通信販売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203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0FF394D-4E2C-4B97-969C-8125BF050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464" y="3429000"/>
            <a:ext cx="4833827" cy="314836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D1E002E-100D-4C61-AB47-2935D6CCBCBC}"/>
              </a:ext>
            </a:extLst>
          </p:cNvPr>
          <p:cNvSpPr txBox="1"/>
          <p:nvPr/>
        </p:nvSpPr>
        <p:spPr>
          <a:xfrm>
            <a:off x="4627893" y="306262"/>
            <a:ext cx="2162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通信販売</a:t>
            </a:r>
            <a:endParaRPr lang="en-US" altLang="ja-JP" sz="3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963134D-3618-4B1E-9681-C593CF6B7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551" y="952593"/>
            <a:ext cx="4479315" cy="260617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45E53F0-F965-4464-B07F-DD8985232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44" y="3517369"/>
            <a:ext cx="4833827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6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02829" y="1831766"/>
            <a:ext cx="3901716" cy="8839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kumimoji="1" lang="ja-JP" altLang="en-US" sz="2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購入を希望している</a:t>
            </a:r>
            <a:endParaRPr kumimoji="1" lang="en-US" altLang="ja-JP" sz="27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ts val="1800"/>
              </a:lnSpc>
            </a:pPr>
            <a:endParaRPr lang="en-US" altLang="ja-JP" sz="27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ts val="1800"/>
              </a:lnSpc>
            </a:pPr>
            <a:r>
              <a:rPr kumimoji="1" lang="ja-JP" altLang="en-US" sz="2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サイトの</a:t>
            </a:r>
            <a:r>
              <a:rPr kumimoji="1" lang="en-US" altLang="ja-JP" sz="2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URL</a:t>
            </a:r>
            <a:r>
              <a:rPr kumimoji="1" lang="ja-JP" altLang="en-US" sz="27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と違う）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8817397" y="739347"/>
            <a:ext cx="3109790" cy="1672736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7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字体（フォント）に</a:t>
            </a:r>
            <a:endParaRPr lang="en-US" altLang="ja-JP" sz="27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7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通常使用されて</a:t>
            </a:r>
            <a:endParaRPr lang="en-US" altLang="ja-JP" sz="27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7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いない旧字体が</a:t>
            </a:r>
            <a:endParaRPr lang="en-US" altLang="ja-JP" sz="27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7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混じっている</a:t>
            </a:r>
            <a:endParaRPr kumimoji="1" lang="ja-JP" altLang="en-US" sz="27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8987457" y="4359501"/>
            <a:ext cx="2804327" cy="818054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7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支払方法が</a:t>
            </a:r>
            <a:endParaRPr kumimoji="1" lang="en-US" altLang="ja-JP" sz="27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7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銀行振込みのみ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8817397" y="5367293"/>
            <a:ext cx="3253616" cy="1339795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7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機械翻訳したような不自然な日</a:t>
            </a:r>
            <a:r>
              <a:rPr kumimoji="1"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本語</a:t>
            </a:r>
            <a:endParaRPr kumimoji="1"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翻訳がある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319483" y="4194040"/>
            <a:ext cx="3060921" cy="883965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7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住所が番地まで</a:t>
            </a:r>
            <a:endParaRPr kumimoji="1" lang="en-US" altLang="ja-JP" sz="27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7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記載されていない</a:t>
            </a:r>
          </a:p>
        </p:txBody>
      </p:sp>
      <p:cxnSp>
        <p:nvCxnSpPr>
          <p:cNvPr id="23" name="直線矢印コネクタ 22"/>
          <p:cNvCxnSpPr/>
          <p:nvPr/>
        </p:nvCxnSpPr>
        <p:spPr>
          <a:xfrm flipH="1">
            <a:off x="7571858" y="3021826"/>
            <a:ext cx="313462" cy="7544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731" y="387908"/>
            <a:ext cx="5166399" cy="599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4233072" y="6406476"/>
            <a:ext cx="3901716" cy="2905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消費者庁ＨＰ「インターネット通販トラブル」より</a:t>
            </a:r>
            <a:endParaRPr kumimoji="1" lang="ja-JP" altLang="en-US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FBD3E78-A444-4978-BB99-EFD5A0E4C2DC}"/>
              </a:ext>
            </a:extLst>
          </p:cNvPr>
          <p:cNvGrpSpPr/>
          <p:nvPr/>
        </p:nvGrpSpPr>
        <p:grpSpPr>
          <a:xfrm>
            <a:off x="1237283" y="809349"/>
            <a:ext cx="2335438" cy="906268"/>
            <a:chOff x="1197528" y="809349"/>
            <a:chExt cx="2335438" cy="906268"/>
          </a:xfrm>
        </p:grpSpPr>
        <p:sp>
          <p:nvSpPr>
            <p:cNvPr id="15" name="角丸四角形 14"/>
            <p:cNvSpPr/>
            <p:nvPr/>
          </p:nvSpPr>
          <p:spPr>
            <a:xfrm>
              <a:off x="1197528" y="809349"/>
              <a:ext cx="2335438" cy="906268"/>
            </a:xfrm>
            <a:prstGeom prst="roundRect">
              <a:avLst>
                <a:gd name="adj" fmla="val 33951"/>
              </a:avLst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60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</a:t>
              </a:r>
              <a:r>
                <a:rPr lang="ja-JP" altLang="en-US" sz="2600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　　</a:t>
              </a:r>
              <a:r>
                <a:rPr lang="ja-JP" altLang="en-US" sz="260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が</a:t>
              </a:r>
              <a:endParaRPr lang="en-US" altLang="ja-JP" sz="2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/>
              <a:r>
                <a:rPr lang="ja-JP" altLang="en-US" sz="260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不自然</a:t>
              </a:r>
              <a:endParaRPr kumimoji="1" lang="ja-JP" altLang="en-US" sz="2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1307036" y="863233"/>
              <a:ext cx="1977353" cy="3540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3800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URL</a:t>
              </a:r>
              <a:endParaRPr kumimoji="1" lang="ja-JP" altLang="en-US" sz="3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6A8D39A-5C0D-4CF3-9125-5F30441EB129}"/>
              </a:ext>
            </a:extLst>
          </p:cNvPr>
          <p:cNvGrpSpPr/>
          <p:nvPr/>
        </p:nvGrpSpPr>
        <p:grpSpPr>
          <a:xfrm>
            <a:off x="8987457" y="2539392"/>
            <a:ext cx="2732766" cy="1278630"/>
            <a:chOff x="8987457" y="2539392"/>
            <a:chExt cx="2732766" cy="1278630"/>
          </a:xfrm>
        </p:grpSpPr>
        <p:sp>
          <p:nvSpPr>
            <p:cNvPr id="17" name="角丸四角形 16"/>
            <p:cNvSpPr/>
            <p:nvPr/>
          </p:nvSpPr>
          <p:spPr>
            <a:xfrm>
              <a:off x="8987457" y="2539392"/>
              <a:ext cx="2732766" cy="1278630"/>
            </a:xfrm>
            <a:prstGeom prst="roundRect">
              <a:avLst>
                <a:gd name="adj" fmla="val 33951"/>
              </a:avLst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270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極端に</a:t>
              </a:r>
              <a:r>
                <a:rPr lang="ja-JP" altLang="en-US" sz="2700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　　</a:t>
              </a:r>
              <a:r>
                <a:rPr kumimoji="1" lang="ja-JP" altLang="en-US" sz="270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されている</a:t>
              </a: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10015612" y="2747082"/>
              <a:ext cx="1704611" cy="3660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3500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値引き</a:t>
              </a:r>
              <a:endParaRPr kumimoji="1" lang="ja-JP" altLang="en-US" sz="35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075A4A7-B655-4B6A-982E-2183D5F65548}"/>
              </a:ext>
            </a:extLst>
          </p:cNvPr>
          <p:cNvGrpSpPr/>
          <p:nvPr/>
        </p:nvGrpSpPr>
        <p:grpSpPr>
          <a:xfrm>
            <a:off x="322424" y="5310304"/>
            <a:ext cx="2991023" cy="1303235"/>
            <a:chOff x="322424" y="5310304"/>
            <a:chExt cx="2991023" cy="1303235"/>
          </a:xfrm>
        </p:grpSpPr>
        <p:sp>
          <p:nvSpPr>
            <p:cNvPr id="21" name="角丸四角形 20"/>
            <p:cNvSpPr/>
            <p:nvPr/>
          </p:nvSpPr>
          <p:spPr>
            <a:xfrm>
              <a:off x="354245" y="5310304"/>
              <a:ext cx="2959202" cy="1303235"/>
            </a:xfrm>
            <a:prstGeom prst="roundRect">
              <a:avLst>
                <a:gd name="adj" fmla="val 33951"/>
              </a:avLst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70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</a:t>
              </a:r>
              <a:r>
                <a:rPr lang="ja-JP" altLang="en-US" sz="2700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　　　　</a:t>
              </a:r>
              <a:r>
                <a:rPr lang="ja-JP" altLang="en-US" sz="270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が</a:t>
              </a:r>
              <a:endParaRPr lang="en-US" altLang="ja-JP" sz="27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/>
              <a:r>
                <a:rPr lang="ja-JP" altLang="en-US" sz="270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なく、連絡先が</a:t>
              </a:r>
              <a:endParaRPr lang="en-US" altLang="ja-JP" sz="27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/>
              <a:r>
                <a:rPr lang="en-US" altLang="ja-JP" sz="270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E</a:t>
              </a:r>
              <a:r>
                <a:rPr lang="ja-JP" altLang="en-US" sz="2700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メールしかない</a:t>
              </a:r>
              <a:endParaRPr kumimoji="1" lang="ja-JP" altLang="en-US" sz="27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22424" y="5349361"/>
              <a:ext cx="2738826" cy="3596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3500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電話番号</a:t>
              </a:r>
              <a:endParaRPr kumimoji="1" lang="ja-JP" altLang="en-US" sz="35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cxnSp>
        <p:nvCxnSpPr>
          <p:cNvPr id="43" name="直線矢印コネクタ 42"/>
          <p:cNvCxnSpPr/>
          <p:nvPr/>
        </p:nvCxnSpPr>
        <p:spPr>
          <a:xfrm>
            <a:off x="3052954" y="5131122"/>
            <a:ext cx="648000" cy="7200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3342919" y="5937837"/>
            <a:ext cx="396000" cy="178589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448BBAED-D576-4976-8FC6-A7594F934875}"/>
              </a:ext>
            </a:extLst>
          </p:cNvPr>
          <p:cNvCxnSpPr/>
          <p:nvPr/>
        </p:nvCxnSpPr>
        <p:spPr>
          <a:xfrm flipH="1">
            <a:off x="8673995" y="3201098"/>
            <a:ext cx="313462" cy="7544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減算記号 4">
            <a:extLst>
              <a:ext uri="{FF2B5EF4-FFF2-40B4-BE49-F238E27FC236}">
                <a16:creationId xmlns:a16="http://schemas.microsoft.com/office/drawing/2014/main" id="{598E4519-B227-442D-BC20-671F43CB118A}"/>
              </a:ext>
            </a:extLst>
          </p:cNvPr>
          <p:cNvSpPr/>
          <p:nvPr/>
        </p:nvSpPr>
        <p:spPr>
          <a:xfrm rot="20559763">
            <a:off x="8642348" y="5227648"/>
            <a:ext cx="756000" cy="11469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87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3840F92-75C3-4DC7-8A5F-CC5309E3074A}"/>
              </a:ext>
            </a:extLst>
          </p:cNvPr>
          <p:cNvSpPr/>
          <p:nvPr/>
        </p:nvSpPr>
        <p:spPr>
          <a:xfrm>
            <a:off x="497137" y="447402"/>
            <a:ext cx="3033242" cy="79300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定期購入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3A2E535-428F-4698-8F12-9638B25EC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49" y="2328667"/>
            <a:ext cx="4115362" cy="273631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6095431-377F-447A-BDCE-F2D2D8D58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585" y="1145194"/>
            <a:ext cx="3819459" cy="249520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F7FEB13-52C9-4810-A7B4-F5752DF51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968" y="3712170"/>
            <a:ext cx="4606403" cy="300930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1B58E6B-CAF4-4903-9BC2-A3C031A26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974" y="1442812"/>
            <a:ext cx="3032479" cy="4751254"/>
          </a:xfrm>
          <a:prstGeom prst="rect">
            <a:avLst/>
          </a:prstGeom>
        </p:spPr>
      </p:pic>
      <p:sp>
        <p:nvSpPr>
          <p:cNvPr id="10" name="波線 9">
            <a:extLst>
              <a:ext uri="{FF2B5EF4-FFF2-40B4-BE49-F238E27FC236}">
                <a16:creationId xmlns:a16="http://schemas.microsoft.com/office/drawing/2014/main" id="{9148DB57-1A3A-47F5-B61E-D5505D7535D1}"/>
              </a:ext>
            </a:extLst>
          </p:cNvPr>
          <p:cNvSpPr/>
          <p:nvPr/>
        </p:nvSpPr>
        <p:spPr>
          <a:xfrm>
            <a:off x="6881649" y="166469"/>
            <a:ext cx="5021454" cy="1276343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購入回数が明記されている場合</a:t>
            </a: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簡単に途中解約できません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4788734" y="4926182"/>
            <a:ext cx="2344102" cy="978011"/>
          </a:xfrm>
          <a:prstGeom prst="ellipse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2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365B163-19F1-4AF6-BE87-A59DB3BC2A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726" y="966745"/>
            <a:ext cx="1311966" cy="99638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19E4C4B-B73C-4DC4-B451-0FDD64BFD0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917" y="1152552"/>
            <a:ext cx="1419890" cy="58393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80E21C1-6A76-465C-9CBC-CC2F3E1527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92" y="109560"/>
            <a:ext cx="1737225" cy="177853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4DEBC66-5EA2-4479-AFA9-449D5552FBDF}"/>
              </a:ext>
            </a:extLst>
          </p:cNvPr>
          <p:cNvSpPr txBox="1"/>
          <p:nvPr/>
        </p:nvSpPr>
        <p:spPr>
          <a:xfrm>
            <a:off x="699714" y="1888090"/>
            <a:ext cx="105593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・通信販売では、広告に返品のルールの表示が義務付け</a:t>
            </a:r>
            <a:endParaRPr kumimoji="1" lang="en-US" altLang="ja-JP" sz="3200" dirty="0"/>
          </a:p>
          <a:p>
            <a:r>
              <a:rPr lang="ja-JP" altLang="en-US" sz="3200" dirty="0"/>
              <a:t>　</a:t>
            </a:r>
            <a:r>
              <a:rPr kumimoji="1" lang="ja-JP" altLang="en-US" sz="3200" dirty="0"/>
              <a:t>られている</a:t>
            </a:r>
            <a:endParaRPr kumimoji="1" lang="en-US" altLang="ja-JP" sz="3200" dirty="0"/>
          </a:p>
          <a:p>
            <a:r>
              <a:rPr lang="ja-JP" altLang="en-US" sz="3200" dirty="0"/>
              <a:t>　消費者はそのルールに従う</a:t>
            </a:r>
            <a:endParaRPr lang="en-US" altLang="ja-JP" sz="3200" dirty="0"/>
          </a:p>
          <a:p>
            <a:r>
              <a:rPr kumimoji="1" lang="ja-JP" altLang="en-US" sz="3200" dirty="0"/>
              <a:t>・返品ルールの表示がない場合、商品を受け取った日から</a:t>
            </a:r>
            <a:endParaRPr kumimoji="1" lang="en-US" altLang="ja-JP" sz="3200" dirty="0"/>
          </a:p>
          <a:p>
            <a:r>
              <a:rPr lang="ja-JP" altLang="en-US" sz="3200" dirty="0"/>
              <a:t>　</a:t>
            </a:r>
            <a:r>
              <a:rPr kumimoji="1" lang="ja-JP" altLang="en-US" sz="3200" dirty="0"/>
              <a:t>８日間は返品できる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0C88EDA-F454-47E6-8B95-229C934C682B}"/>
              </a:ext>
            </a:extLst>
          </p:cNvPr>
          <p:cNvSpPr txBox="1"/>
          <p:nvPr/>
        </p:nvSpPr>
        <p:spPr>
          <a:xfrm>
            <a:off x="498599" y="5288942"/>
            <a:ext cx="11126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『</a:t>
            </a:r>
            <a:r>
              <a:rPr kumimoji="1" lang="ja-JP" altLang="en-US" sz="3200" dirty="0"/>
              <a:t>サイトの表示</a:t>
            </a:r>
            <a:r>
              <a:rPr kumimoji="1" lang="en-US" altLang="ja-JP" sz="3200" dirty="0"/>
              <a:t>』『</a:t>
            </a:r>
            <a:r>
              <a:rPr kumimoji="1" lang="ja-JP" altLang="en-US" sz="3200" dirty="0"/>
              <a:t>利用規約</a:t>
            </a:r>
            <a:r>
              <a:rPr kumimoji="1" lang="en-US" altLang="ja-JP" sz="3200" dirty="0"/>
              <a:t>』『</a:t>
            </a:r>
            <a:r>
              <a:rPr kumimoji="1" lang="ja-JP" altLang="en-US" sz="3200" dirty="0"/>
              <a:t>購入条件</a:t>
            </a:r>
            <a:r>
              <a:rPr kumimoji="1" lang="en-US" altLang="ja-JP" sz="3200" dirty="0"/>
              <a:t>』『</a:t>
            </a:r>
            <a:r>
              <a:rPr kumimoji="1" lang="ja-JP" altLang="en-US" sz="3200" dirty="0"/>
              <a:t>購入総額</a:t>
            </a:r>
            <a:r>
              <a:rPr kumimoji="1" lang="en-US" altLang="ja-JP" sz="3200" dirty="0"/>
              <a:t>』『</a:t>
            </a:r>
            <a:r>
              <a:rPr kumimoji="1" lang="ja-JP" altLang="en-US" sz="3200" dirty="0"/>
              <a:t>解約条件</a:t>
            </a:r>
            <a:r>
              <a:rPr kumimoji="1" lang="en-US" altLang="ja-JP" sz="3200" dirty="0"/>
              <a:t>』</a:t>
            </a:r>
          </a:p>
          <a:p>
            <a:r>
              <a:rPr lang="ja-JP" altLang="en-US" sz="3200" dirty="0"/>
              <a:t>　などを確認してから申し込む</a:t>
            </a:r>
            <a:endParaRPr kumimoji="1" lang="ja-JP" altLang="en-US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3F4FA1-E804-48E2-8F2E-022544F4DF98}"/>
              </a:ext>
            </a:extLst>
          </p:cNvPr>
          <p:cNvSpPr txBox="1"/>
          <p:nvPr/>
        </p:nvSpPr>
        <p:spPr>
          <a:xfrm>
            <a:off x="898855" y="476380"/>
            <a:ext cx="3236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返品ルール</a:t>
            </a:r>
            <a:endParaRPr kumimoji="1" lang="en-US" altLang="ja-JP" sz="3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（返品特約）</a:t>
            </a:r>
            <a:endParaRPr kumimoji="1" lang="ja-JP" altLang="en-US" sz="3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55CA5ED-87A2-4133-A109-E128ED57755D}"/>
              </a:ext>
            </a:extLst>
          </p:cNvPr>
          <p:cNvSpPr txBox="1"/>
          <p:nvPr/>
        </p:nvSpPr>
        <p:spPr>
          <a:xfrm>
            <a:off x="594011" y="4630084"/>
            <a:ext cx="169362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注意点</a:t>
            </a:r>
          </a:p>
        </p:txBody>
      </p:sp>
    </p:spTree>
    <p:extLst>
      <p:ext uri="{BB962C8B-B14F-4D97-AF65-F5344CB8AC3E}">
        <p14:creationId xmlns:p14="http://schemas.microsoft.com/office/powerpoint/2010/main" val="3839677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141F32B-3E62-4ADD-A7AF-092FC31CF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03" y="1727595"/>
            <a:ext cx="4746424" cy="306000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555D0E24-AFCC-4B4C-AD25-60DAC5D5E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824" y="2664003"/>
            <a:ext cx="2117052" cy="2123592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70D9BD5-E770-4CEC-AA95-853F52F45839}"/>
              </a:ext>
            </a:extLst>
          </p:cNvPr>
          <p:cNvSpPr/>
          <p:nvPr/>
        </p:nvSpPr>
        <p:spPr>
          <a:xfrm>
            <a:off x="262941" y="306949"/>
            <a:ext cx="11109620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アダルト情報</a:t>
            </a:r>
            <a:r>
              <a:rPr lang="ja-JP" altLang="en-US" sz="36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サイト</a:t>
            </a:r>
            <a:r>
              <a:rPr lang="ja-JP" altLang="en-US" sz="32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のワンクリック請求</a:t>
            </a:r>
            <a:endParaRPr kumimoji="1" lang="ja-JP" altLang="en-US" sz="3200" dirty="0">
              <a:solidFill>
                <a:schemeClr val="tx1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BF3D994-0190-4DB4-997A-5D8584834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956" y="3491051"/>
            <a:ext cx="4743481" cy="3060000"/>
          </a:xfrm>
          <a:prstGeom prst="rect">
            <a:avLst/>
          </a:prstGeom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36A9A5CD-D09A-4957-8C97-5CDEEA77CCA3}"/>
              </a:ext>
            </a:extLst>
          </p:cNvPr>
          <p:cNvSpPr/>
          <p:nvPr/>
        </p:nvSpPr>
        <p:spPr>
          <a:xfrm>
            <a:off x="7645020" y="1598294"/>
            <a:ext cx="3859407" cy="1249592"/>
          </a:xfrm>
          <a:prstGeom prst="wedgeRoundRectCallout">
            <a:avLst>
              <a:gd name="adj1" fmla="val -70334"/>
              <a:gd name="adj2" fmla="val 93160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退会したい方は</a:t>
            </a:r>
            <a:endParaRPr lang="en-US" altLang="ja-JP" sz="2000" b="1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 algn="ctr"/>
            <a:r>
              <a:rPr kumimoji="1" lang="ja-JP" altLang="en-US" sz="20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○○○</a:t>
            </a:r>
            <a:r>
              <a:rPr kumimoji="1" lang="en-US" altLang="ja-JP" sz="20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―××××</a:t>
            </a:r>
            <a:r>
              <a:rPr kumimoji="1" lang="ja-JP" altLang="en-US" sz="20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に</a:t>
            </a:r>
            <a:endParaRPr kumimoji="1" lang="en-US" altLang="ja-JP" sz="2000" b="1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pPr algn="ctr"/>
            <a:r>
              <a:rPr kumimoji="1" lang="ja-JP" altLang="en-US" sz="2000" b="1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電話してください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778770B-9818-494F-A969-F185653DF00F}"/>
              </a:ext>
            </a:extLst>
          </p:cNvPr>
          <p:cNvSpPr txBox="1"/>
          <p:nvPr/>
        </p:nvSpPr>
        <p:spPr>
          <a:xfrm rot="20311777">
            <a:off x="904446" y="2211154"/>
            <a:ext cx="109315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0" dirty="0">
                <a:solidFill>
                  <a:srgbClr val="FF33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無視しましょう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223137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14520</TotalTime>
  <Words>316</Words>
  <Application>Microsoft Office PowerPoint</Application>
  <PresentationFormat>ユーザー設定</PresentationFormat>
  <Paragraphs>73</Paragraphs>
  <Slides>9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21" baseType="lpstr">
      <vt:lpstr>AR丸ゴシック体M</vt:lpstr>
      <vt:lpstr>HGP創英角ﾎﾟｯﾌﾟ体</vt:lpstr>
      <vt:lpstr>HGS創英角ﾎﾟｯﾌﾟ体</vt:lpstr>
      <vt:lpstr>HG丸ｺﾞｼｯｸM-PRO</vt:lpstr>
      <vt:lpstr>HG創英角ｺﾞｼｯｸUB</vt:lpstr>
      <vt:lpstr>ＭＳ Ｐゴシック</vt:lpstr>
      <vt:lpstr>ＭＳ ゴシック</vt:lpstr>
      <vt:lpstr>メイリオ</vt:lpstr>
      <vt:lpstr>Calibri</vt:lpstr>
      <vt:lpstr>Calibri Light</vt:lpstr>
      <vt:lpstr>Wingdings 2</vt:lpstr>
      <vt:lpstr>HDOfficeLightV0</vt:lpstr>
      <vt:lpstr>若者に多い 消費者トラブル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岡敬</dc:creator>
  <cp:lastModifiedBy>伊集院 渉</cp:lastModifiedBy>
  <cp:revision>562</cp:revision>
  <cp:lastPrinted>2020-05-06T13:20:01Z</cp:lastPrinted>
  <dcterms:created xsi:type="dcterms:W3CDTF">2017-08-17T01:13:12Z</dcterms:created>
  <dcterms:modified xsi:type="dcterms:W3CDTF">2020-07-15T20:42:16Z</dcterms:modified>
</cp:coreProperties>
</file>