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60" r:id="rId2"/>
    <p:sldId id="258" r:id="rId3"/>
    <p:sldId id="461" r:id="rId4"/>
    <p:sldId id="259" r:id="rId5"/>
    <p:sldId id="256" r:id="rId6"/>
    <p:sldId id="462" r:id="rId7"/>
  </p:sldIdLst>
  <p:sldSz cx="12204700" cy="6858000"/>
  <p:notesSz cx="987425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B0E365-A3A0-4D61-8AA2-846551E5224E}">
          <p14:sldIdLst>
            <p14:sldId id="260"/>
            <p14:sldId id="258"/>
            <p14:sldId id="461"/>
            <p14:sldId id="259"/>
            <p14:sldId id="256"/>
            <p14:sldId id="4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0066"/>
    <a:srgbClr val="FF33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6385C4-DEF7-435D-B1A5-D8622138E75A}" v="32" dt="2019-01-30T12:34:24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595" autoAdjust="0"/>
  </p:normalViewPr>
  <p:slideViewPr>
    <p:cSldViewPr snapToGrid="0">
      <p:cViewPr varScale="1">
        <p:scale>
          <a:sx n="118" d="100"/>
          <a:sy n="118" d="100"/>
        </p:scale>
        <p:origin x="426" y="96"/>
      </p:cViewPr>
      <p:guideLst>
        <p:guide orient="horz" pos="2160"/>
        <p:guide pos="3840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576" cy="342658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2495" y="0"/>
            <a:ext cx="4280166" cy="342658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AEE7DC36-BAEB-4645-8A82-10AEAF9333F3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513726"/>
            <a:ext cx="4278576" cy="342658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2495" y="6513726"/>
            <a:ext cx="4280166" cy="342658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7EDCF2EA-86A2-4B0A-8316-733C54B072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30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278842" cy="34409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3125" y="1"/>
            <a:ext cx="4278842" cy="34409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86259D19-B84E-4788-BA92-2CE31A38AB2C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76550" y="855663"/>
            <a:ext cx="4121150" cy="2316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6" y="3300414"/>
            <a:ext cx="7899400" cy="2700338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513912"/>
            <a:ext cx="4278842" cy="34409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3125" y="6513912"/>
            <a:ext cx="4278842" cy="34409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29D6313F-5285-45DF-99E6-0B0853E16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889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5588" y="1124530"/>
            <a:ext cx="9153525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588" y="3602038"/>
            <a:ext cx="9153525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BD26-C8FA-4AD1-8987-F687420F4C98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5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2C89-3223-457F-846D-CE4B912B0D0A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3989" y="360362"/>
            <a:ext cx="2631638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073" y="360363"/>
            <a:ext cx="7742357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8419-715B-4ECE-ADAF-5C3BC7340965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10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FAA-59E8-46E6-ABF0-AFE77806F62D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67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716" y="1712423"/>
            <a:ext cx="10526554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716" y="4552634"/>
            <a:ext cx="10526554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CA6-9DC5-4E76-9B6A-D5D9A6663AD7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8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007" y="1828801"/>
            <a:ext cx="5186998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629" y="1828801"/>
            <a:ext cx="5186998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DB12-7D43-458A-BB9D-851E31B5BAC6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33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007" y="1681851"/>
            <a:ext cx="516157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6007" y="2507551"/>
            <a:ext cx="516157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630" y="1681851"/>
            <a:ext cx="5186999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630" y="2507551"/>
            <a:ext cx="5186999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0A9B-C75A-42DB-8875-FA746EB61E48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3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588-74E0-405C-B71D-BEDD68682573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BE06-BBF7-48D1-941E-730744B7A006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3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24" y="457201"/>
            <a:ext cx="3936016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998" y="990600"/>
            <a:ext cx="6178629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124" y="2057399"/>
            <a:ext cx="393601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4BE2-D41A-4D03-97A0-677F886CD760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4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24" y="457200"/>
            <a:ext cx="3936016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6998" y="990600"/>
            <a:ext cx="6178629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124" y="2057400"/>
            <a:ext cx="393601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0717-3B6A-4E79-A49C-D4E4AB56A88C}" type="datetime1">
              <a:rPr kumimoji="1" lang="en-US" altLang="ja-JP" smtClean="0"/>
              <a:t>7/15/2020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8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007" y="365760"/>
            <a:ext cx="1052655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007" y="1828801"/>
            <a:ext cx="10526554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9073" y="6356351"/>
            <a:ext cx="27460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A8FB843-6103-4C80-886F-20DDB5E2859B}" type="datetime1">
              <a:rPr lang="en-US" altLang="ja-JP" smtClean="0">
                <a:solidFill>
                  <a:srgbClr val="3E3D2D"/>
                </a:solidFill>
              </a:rPr>
              <a:t>7/15/2020</a:t>
            </a:fld>
            <a:endParaRPr lang="ja-JP" altLang="en-US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2807" y="6356351"/>
            <a:ext cx="4119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6503" y="6356351"/>
            <a:ext cx="27460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72510-25B3-495B-94AB-0EAB5EF5723D}" type="slidenum">
              <a:rPr lang="ja-JP" altLang="en-US" smtClean="0">
                <a:solidFill>
                  <a:srgbClr val="3E3D2D"/>
                </a:solidFill>
              </a:rPr>
              <a:pPr/>
              <a:t>‹#›</a:t>
            </a:fld>
            <a:endParaRPr lang="ja-JP" altLang="en-US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6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F2893-9711-4EBF-AA3C-62E8A2DBCA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078700" y="2330409"/>
            <a:ext cx="8678862" cy="1747837"/>
          </a:xfrm>
        </p:spPr>
        <p:txBody>
          <a:bodyPr>
            <a:noAutofit/>
          </a:bodyPr>
          <a:lstStyle/>
          <a:p>
            <a:pPr algn="ctr"/>
            <a:r>
              <a:rPr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未成年者取消しと</a:t>
            </a:r>
            <a:br>
              <a:rPr lang="en-US" altLang="ja-JP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成年年齢引下げ</a:t>
            </a:r>
          </a:p>
        </p:txBody>
      </p:sp>
    </p:spTree>
    <p:extLst>
      <p:ext uri="{BB962C8B-B14F-4D97-AF65-F5344CB8AC3E}">
        <p14:creationId xmlns:p14="http://schemas.microsoft.com/office/powerpoint/2010/main" val="123149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ヒステリックに子供を叱るお父さんのイラスト（躾） | かわいいフリー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375" y="3545318"/>
            <a:ext cx="3327400" cy="2438400"/>
          </a:xfrm>
          <a:prstGeom prst="rect">
            <a:avLst/>
          </a:prstGeom>
          <a:noFill/>
          <a:ln w="349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バイクが好きな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42734" y="2938111"/>
            <a:ext cx="1259517" cy="106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361766" y="2076527"/>
            <a:ext cx="2574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バイトで貯めて買った夢の</a:t>
            </a:r>
            <a:endParaRPr lang="en-US" altLang="ja-JP" sz="2800" dirty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バイク</a:t>
            </a:r>
          </a:p>
        </p:txBody>
      </p:sp>
      <p:sp>
        <p:nvSpPr>
          <p:cNvPr id="10" name="爆発 1 9"/>
          <p:cNvSpPr/>
          <p:nvPr/>
        </p:nvSpPr>
        <p:spPr>
          <a:xfrm rot="19815580">
            <a:off x="500236" y="1118598"/>
            <a:ext cx="3048119" cy="25718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返して</a:t>
            </a:r>
            <a:endParaRPr lang="en-US" altLang="ja-JP" sz="32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来い！</a:t>
            </a:r>
          </a:p>
        </p:txBody>
      </p:sp>
      <p:pic>
        <p:nvPicPr>
          <p:cNvPr id="9226" name="Picture 10" descr="頭を抱えて悩んでいる人のイラスト（男性） | かわいいフリー素材集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509" y="3662321"/>
            <a:ext cx="2321397" cy="232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雲形吹き出し 10"/>
          <p:cNvSpPr/>
          <p:nvPr/>
        </p:nvSpPr>
        <p:spPr>
          <a:xfrm>
            <a:off x="5812619" y="1074547"/>
            <a:ext cx="3072341" cy="1792459"/>
          </a:xfrm>
          <a:prstGeom prst="cloudCallout">
            <a:avLst>
              <a:gd name="adj1" fmla="val 4300"/>
              <a:gd name="adj2" fmla="val 10242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67"/>
              </a:lnSpc>
            </a:pPr>
            <a:r>
              <a:rPr lang="en-US" altLang="ja-JP" sz="3200" dirty="0">
                <a:solidFill>
                  <a:schemeClr val="tx1"/>
                </a:solidFill>
              </a:rPr>
              <a:t>1</a:t>
            </a:r>
            <a:r>
              <a:rPr lang="ja-JP" altLang="en-US" sz="3200" dirty="0">
                <a:solidFill>
                  <a:schemeClr val="tx1"/>
                </a:solidFill>
              </a:rPr>
              <a:t>回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ctr">
              <a:lnSpc>
                <a:spcPts val="3467"/>
              </a:lnSpc>
            </a:pPr>
            <a:r>
              <a:rPr lang="ja-JP" altLang="en-US" sz="3200" spc="-133" dirty="0">
                <a:solidFill>
                  <a:schemeClr val="tx1"/>
                </a:solidFill>
              </a:rPr>
              <a:t>乗っちゃった･･･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CB4FD678-69BE-4C03-A72C-8C869658EAFD}"/>
              </a:ext>
            </a:extLst>
          </p:cNvPr>
          <p:cNvSpPr txBox="1">
            <a:spLocks/>
          </p:cNvSpPr>
          <p:nvPr/>
        </p:nvSpPr>
        <p:spPr>
          <a:xfrm>
            <a:off x="763433" y="574991"/>
            <a:ext cx="3474612" cy="5067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未成年者契約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87562B6-33B8-40CE-A9EA-ED8B0EB306E2}"/>
              </a:ext>
            </a:extLst>
          </p:cNvPr>
          <p:cNvSpPr/>
          <p:nvPr/>
        </p:nvSpPr>
        <p:spPr>
          <a:xfrm>
            <a:off x="3353360" y="2014935"/>
            <a:ext cx="2401031" cy="1989298"/>
          </a:xfrm>
          <a:prstGeom prst="wedgeRoundRectCallout">
            <a:avLst>
              <a:gd name="adj1" fmla="val 2564"/>
              <a:gd name="adj2" fmla="val 7311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65C927E-47F9-4680-84A9-CA9134A01E68}"/>
              </a:ext>
            </a:extLst>
          </p:cNvPr>
          <p:cNvGrpSpPr/>
          <p:nvPr/>
        </p:nvGrpSpPr>
        <p:grpSpPr>
          <a:xfrm>
            <a:off x="9078880" y="495100"/>
            <a:ext cx="2610922" cy="5488618"/>
            <a:chOff x="9078880" y="495100"/>
            <a:chExt cx="2610922" cy="548861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D8DB9438-53C1-478F-BE0D-1F09830AF506}"/>
                </a:ext>
              </a:extLst>
            </p:cNvPr>
            <p:cNvGrpSpPr/>
            <p:nvPr/>
          </p:nvGrpSpPr>
          <p:grpSpPr>
            <a:xfrm>
              <a:off x="9078880" y="495100"/>
              <a:ext cx="2401031" cy="4970351"/>
              <a:chOff x="9040236" y="1060142"/>
              <a:chExt cx="2401031" cy="4970351"/>
            </a:xfrm>
          </p:grpSpPr>
          <p:pic>
            <p:nvPicPr>
              <p:cNvPr id="9228" name="Picture 12" descr="安心している男性のイラスト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40236" y="3383081"/>
                <a:ext cx="2401031" cy="2647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" name="グループ化 1"/>
              <p:cNvGrpSpPr/>
              <p:nvPr/>
            </p:nvGrpSpPr>
            <p:grpSpPr>
              <a:xfrm>
                <a:off x="9040236" y="1060142"/>
                <a:ext cx="2401031" cy="1950531"/>
                <a:chOff x="6985588" y="267494"/>
                <a:chExt cx="2038350" cy="1656184"/>
              </a:xfrm>
            </p:grpSpPr>
            <p:sp>
              <p:nvSpPr>
                <p:cNvPr id="12" name="角丸四角形吹き出し 11"/>
                <p:cNvSpPr/>
                <p:nvPr/>
              </p:nvSpPr>
              <p:spPr>
                <a:xfrm>
                  <a:off x="6985588" y="267494"/>
                  <a:ext cx="2038350" cy="1656184"/>
                </a:xfrm>
                <a:prstGeom prst="wedgeRoundRectCallout">
                  <a:avLst>
                    <a:gd name="adj1" fmla="val -20299"/>
                    <a:gd name="adj2" fmla="val 69105"/>
                    <a:gd name="adj3" fmla="val 16667"/>
                  </a:avLst>
                </a:prstGeom>
                <a:no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240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9230" name="Picture 14" descr="バイク・オートバイのイラスト | かわいいフリー素材集 いらすとや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9447" y="1120339"/>
                  <a:ext cx="915315" cy="7425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7133159" y="310212"/>
                  <a:ext cx="1688832" cy="8101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2800" u="wavy" dirty="0">
                      <a:uFill>
                        <a:solidFill>
                          <a:srgbClr val="FF0000"/>
                        </a:solidFill>
                      </a:uFill>
                    </a:rPr>
                    <a:t>現状のまま返品＆返金</a:t>
                  </a:r>
                </a:p>
              </p:txBody>
            </p:sp>
          </p:grp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33A6B8-5F0D-414E-926E-C80F819716D7}"/>
                  </a:ext>
                </a:extLst>
              </p:cNvPr>
              <p:cNvSpPr txBox="1"/>
              <p:nvPr/>
            </p:nvSpPr>
            <p:spPr>
              <a:xfrm>
                <a:off x="10251484" y="2142918"/>
                <a:ext cx="11456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u="wavy" dirty="0">
                    <a:solidFill>
                      <a:srgbClr val="FF0000"/>
                    </a:solidFill>
                    <a:uFill>
                      <a:solidFill>
                        <a:srgbClr val="FF0000"/>
                      </a:solidFill>
                    </a:u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ＯＫ！</a:t>
                </a:r>
              </a:p>
            </p:txBody>
          </p:sp>
        </p:grp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11CC9E8-7865-4E58-A64C-E8C8857E133A}"/>
                </a:ext>
              </a:extLst>
            </p:cNvPr>
            <p:cNvSpPr txBox="1"/>
            <p:nvPr/>
          </p:nvSpPr>
          <p:spPr>
            <a:xfrm>
              <a:off x="9201218" y="5506664"/>
              <a:ext cx="2488584" cy="4770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5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取消しができる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335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29BFC357-F4B2-4175-B5C2-22D0C7558F5E}"/>
              </a:ext>
            </a:extLst>
          </p:cNvPr>
          <p:cNvSpPr txBox="1">
            <a:spLocks/>
          </p:cNvSpPr>
          <p:nvPr/>
        </p:nvSpPr>
        <p:spPr>
          <a:xfrm>
            <a:off x="2475096" y="627458"/>
            <a:ext cx="7063675" cy="5067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未成年者契約の取消しの効果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9722FF5D-CF5E-457C-A0AE-E0CE018EBF37}"/>
              </a:ext>
            </a:extLst>
          </p:cNvPr>
          <p:cNvSpPr txBox="1">
            <a:spLocks/>
          </p:cNvSpPr>
          <p:nvPr/>
        </p:nvSpPr>
        <p:spPr>
          <a:xfrm>
            <a:off x="-111318" y="1646856"/>
            <a:ext cx="12093934" cy="4330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43834">
              <a:lnSpc>
                <a:spcPts val="5500"/>
              </a:lnSpc>
            </a:pPr>
            <a:r>
              <a:rPr lang="ja-JP" altLang="en-US" sz="4600" dirty="0">
                <a:latin typeface="Algerian" panose="04020705040A02060702" pitchFamily="82" charset="0"/>
              </a:rPr>
              <a:t>・ 未成年者が商品を購入する契約をした場合、</a:t>
            </a:r>
            <a:endParaRPr lang="en-US" altLang="ja-JP" sz="4600" dirty="0">
              <a:latin typeface="Algerian" panose="04020705040A02060702" pitchFamily="82" charset="0"/>
            </a:endParaRPr>
          </a:p>
          <a:p>
            <a:pPr marL="243834">
              <a:lnSpc>
                <a:spcPts val="5500"/>
              </a:lnSpc>
            </a:pPr>
            <a:r>
              <a:rPr lang="ja-JP" altLang="en-US" sz="4600" dirty="0">
                <a:latin typeface="Algerian" panose="04020705040A02060702" pitchFamily="82" charset="0"/>
              </a:rPr>
              <a:t>　その契約を取り消すと</a:t>
            </a:r>
            <a:r>
              <a:rPr lang="ja-JP" altLang="en-US" sz="4600" b="1" dirty="0">
                <a:solidFill>
                  <a:srgbClr val="FF0000"/>
                </a:solidFill>
                <a:latin typeface="Algerian" panose="04020705040A02060702" pitchFamily="82" charset="0"/>
              </a:rPr>
              <a:t>購入代金の返金を請求</a:t>
            </a:r>
            <a:endParaRPr lang="en-US" altLang="ja-JP" sz="4600" b="1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marL="243834">
              <a:lnSpc>
                <a:spcPts val="5500"/>
              </a:lnSpc>
            </a:pPr>
            <a:r>
              <a:rPr lang="en-US" altLang="ja-JP" sz="4600" dirty="0">
                <a:latin typeface="Algerian" panose="04020705040A02060702" pitchFamily="82" charset="0"/>
              </a:rPr>
              <a:t>   </a:t>
            </a:r>
            <a:r>
              <a:rPr lang="ja-JP" altLang="en-US" sz="4600" dirty="0">
                <a:latin typeface="Algerian" panose="04020705040A02060702" pitchFamily="82" charset="0"/>
              </a:rPr>
              <a:t>できます</a:t>
            </a:r>
            <a:endParaRPr lang="en-US" altLang="ja-JP" sz="4600" dirty="0">
              <a:latin typeface="Algerian" panose="04020705040A02060702" pitchFamily="82" charset="0"/>
            </a:endParaRPr>
          </a:p>
          <a:p>
            <a:pPr marL="243834">
              <a:lnSpc>
                <a:spcPts val="5500"/>
              </a:lnSpc>
            </a:pPr>
            <a:endParaRPr lang="en-US" altLang="ja-JP" sz="4600" dirty="0">
              <a:latin typeface="Algerian" panose="04020705040A02060702" pitchFamily="82" charset="0"/>
            </a:endParaRPr>
          </a:p>
          <a:p>
            <a:pPr marL="243834">
              <a:lnSpc>
                <a:spcPts val="4200"/>
              </a:lnSpc>
            </a:pPr>
            <a:r>
              <a:rPr lang="ja-JP" altLang="en-US" sz="4600" dirty="0">
                <a:latin typeface="Algerian" panose="04020705040A02060702" pitchFamily="82" charset="0"/>
              </a:rPr>
              <a:t>・ 商品などを受け取っている場合は</a:t>
            </a:r>
            <a:r>
              <a:rPr lang="ja-JP" altLang="en-US" sz="4600" b="1" dirty="0">
                <a:solidFill>
                  <a:srgbClr val="FF0000"/>
                </a:solidFill>
                <a:latin typeface="Algerian" panose="04020705040A02060702" pitchFamily="82" charset="0"/>
              </a:rPr>
              <a:t>現状のまま</a:t>
            </a:r>
            <a:endParaRPr lang="en-US" altLang="ja-JP" sz="4600" b="1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marL="243834">
              <a:lnSpc>
                <a:spcPts val="5500"/>
              </a:lnSpc>
            </a:pPr>
            <a:r>
              <a:rPr lang="en-US" altLang="ja-JP" sz="4600" dirty="0">
                <a:latin typeface="Algerian" panose="04020705040A02060702" pitchFamily="82" charset="0"/>
              </a:rPr>
              <a:t>   </a:t>
            </a:r>
            <a:r>
              <a:rPr lang="ja-JP" altLang="en-US" sz="4600" b="1" dirty="0">
                <a:solidFill>
                  <a:srgbClr val="FF0000"/>
                </a:solidFill>
                <a:latin typeface="Algerian" panose="04020705040A02060702" pitchFamily="82" charset="0"/>
              </a:rPr>
              <a:t>返品</a:t>
            </a:r>
            <a:r>
              <a:rPr lang="ja-JP" altLang="en-US" sz="4600" dirty="0">
                <a:latin typeface="Algerian" panose="04020705040A02060702" pitchFamily="82" charset="0"/>
              </a:rPr>
              <a:t>します</a:t>
            </a:r>
          </a:p>
        </p:txBody>
      </p:sp>
    </p:spTree>
    <p:extLst>
      <p:ext uri="{BB962C8B-B14F-4D97-AF65-F5344CB8AC3E}">
        <p14:creationId xmlns:p14="http://schemas.microsoft.com/office/powerpoint/2010/main" val="42851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3337983" y="2547577"/>
            <a:ext cx="2880320" cy="2908301"/>
            <a:chOff x="2987824" y="2643758"/>
            <a:chExt cx="2160240" cy="2181226"/>
          </a:xfrm>
        </p:grpSpPr>
        <p:pic>
          <p:nvPicPr>
            <p:cNvPr id="10244" name="Picture 4" descr="嘘つき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2643758"/>
              <a:ext cx="2095500" cy="21812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3027463" y="3100803"/>
              <a:ext cx="1008112" cy="40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933" b="1" dirty="0"/>
                <a:t>20</a:t>
              </a:r>
              <a:r>
                <a:rPr lang="ja-JP" altLang="en-US" sz="2933" b="1" dirty="0"/>
                <a:t>歳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3635896" y="2788935"/>
              <a:ext cx="1512168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/>
                <a:t>ホントは</a:t>
              </a:r>
              <a:r>
                <a:rPr lang="en-US" altLang="ja-JP" sz="2400" dirty="0"/>
                <a:t>16</a:t>
              </a:r>
              <a:r>
                <a:rPr lang="ja-JP" altLang="en-US" sz="2400" dirty="0"/>
                <a:t>歳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425342" y="2662463"/>
            <a:ext cx="2806700" cy="3317175"/>
            <a:chOff x="4788024" y="915566"/>
            <a:chExt cx="2105025" cy="2487881"/>
          </a:xfrm>
        </p:grpSpPr>
        <p:pic>
          <p:nvPicPr>
            <p:cNvPr id="10242" name="Picture 2" descr="お小遣い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915566"/>
              <a:ext cx="2105025" cy="21717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5244133" y="2934039"/>
              <a:ext cx="1550591" cy="469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467" dirty="0"/>
                <a:t>こづかい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9006252" y="1411122"/>
            <a:ext cx="3041961" cy="4146943"/>
            <a:chOff x="6893049" y="1203598"/>
            <a:chExt cx="2281471" cy="3110207"/>
          </a:xfrm>
        </p:grpSpPr>
        <p:pic>
          <p:nvPicPr>
            <p:cNvPr id="10248" name="Picture 8" descr="意識高い系の人のイラスト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3049" y="2032334"/>
              <a:ext cx="2281471" cy="2281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7164288" y="1203598"/>
              <a:ext cx="1573408" cy="869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467" dirty="0"/>
                <a:t>営業に関する契約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80995" y="1414324"/>
            <a:ext cx="3456384" cy="4659740"/>
            <a:chOff x="213252" y="782102"/>
            <a:chExt cx="2592288" cy="3494805"/>
          </a:xfrm>
        </p:grpSpPr>
        <p:pic>
          <p:nvPicPr>
            <p:cNvPr id="10246" name="Picture 6" descr="OKサインを出す人のイラスト（女性） | かわいいフリー素材集 いらすとや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08" y="1779662"/>
              <a:ext cx="2047875" cy="2228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角丸四角形吹き出し 8"/>
            <p:cNvSpPr/>
            <p:nvPr/>
          </p:nvSpPr>
          <p:spPr>
            <a:xfrm>
              <a:off x="213252" y="782102"/>
              <a:ext cx="2592288" cy="936104"/>
            </a:xfrm>
            <a:prstGeom prst="wedgeRoundRectCallout">
              <a:avLst>
                <a:gd name="adj1" fmla="val -7815"/>
                <a:gd name="adj2" fmla="val 61338"/>
                <a:gd name="adj3" fmla="val 16667"/>
              </a:avLst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dirty="0">
                  <a:solidFill>
                    <a:schemeClr val="tx1"/>
                  </a:solidFill>
                </a:rPr>
                <a:t>参考書買ってきていいよ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539552" y="3807499"/>
              <a:ext cx="2047875" cy="469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467" dirty="0"/>
                <a:t>同意を得る</a:t>
              </a: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4010057" y="5406724"/>
            <a:ext cx="2161976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467" dirty="0"/>
              <a:t>ウソをつく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4C78A28-630A-454B-AB43-468D0A2F4534}"/>
              </a:ext>
            </a:extLst>
          </p:cNvPr>
          <p:cNvSpPr txBox="1">
            <a:spLocks/>
          </p:cNvSpPr>
          <p:nvPr/>
        </p:nvSpPr>
        <p:spPr>
          <a:xfrm>
            <a:off x="654678" y="408176"/>
            <a:ext cx="9263162" cy="5067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未成年者契約の取消しができない場合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53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701126" y="2754081"/>
            <a:ext cx="10802447" cy="863546"/>
          </a:xfrm>
        </p:spPr>
        <p:txBody>
          <a:bodyPr>
            <a:normAutofit fontScale="90000"/>
          </a:bodyPr>
          <a:lstStyle/>
          <a:p>
            <a:pPr marL="243834">
              <a:lnSpc>
                <a:spcPct val="100000"/>
              </a:lnSpc>
            </a:pPr>
            <a:br>
              <a:rPr lang="en-US" altLang="ja-JP" sz="3467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</a:br>
            <a:endParaRPr lang="ja-JP" altLang="en-US" sz="3467" dirty="0">
              <a:latin typeface="Algerian" panose="04020705040A02060702" pitchFamily="82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5644EC4-1C5F-439E-95E0-9CF6266328CF}"/>
              </a:ext>
            </a:extLst>
          </p:cNvPr>
          <p:cNvSpPr txBox="1">
            <a:spLocks/>
          </p:cNvSpPr>
          <p:nvPr/>
        </p:nvSpPr>
        <p:spPr>
          <a:xfrm>
            <a:off x="2163501" y="437324"/>
            <a:ext cx="8282588" cy="12481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2022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１８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歳で成年」になります！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CA52C92-C89A-4939-B7F0-CFD0C91244DA}"/>
              </a:ext>
            </a:extLst>
          </p:cNvPr>
          <p:cNvSpPr txBox="1">
            <a:spLocks/>
          </p:cNvSpPr>
          <p:nvPr/>
        </p:nvSpPr>
        <p:spPr>
          <a:xfrm>
            <a:off x="323744" y="1590926"/>
            <a:ext cx="3856383" cy="863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43834">
              <a:lnSpc>
                <a:spcPct val="100000"/>
              </a:lnSpc>
            </a:pPr>
            <a:r>
              <a:rPr lang="ja-JP" altLang="en-US" sz="3100" dirty="0">
                <a:latin typeface="Algerian" panose="04020705040A02060702" pitchFamily="82" charset="0"/>
              </a:rPr>
              <a:t>≪成年年齢とは≫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00F95A9-229D-459B-8731-718440EA76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420" y="4873033"/>
            <a:ext cx="1842863" cy="1800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C59051B-1E7D-420B-85B9-AC997E869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861" y="4873033"/>
            <a:ext cx="1800000" cy="1800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7F9687C-8AA1-4C97-B623-73FD3124A2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835" y="4610062"/>
            <a:ext cx="2191677" cy="212866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BAF59C9-ED75-4CB8-B888-5A03A351B4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492" y="4790265"/>
            <a:ext cx="1810361" cy="176825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E36000-3CF3-44FD-B77E-B67F3A95AC99}"/>
              </a:ext>
            </a:extLst>
          </p:cNvPr>
          <p:cNvSpPr txBox="1"/>
          <p:nvPr/>
        </p:nvSpPr>
        <p:spPr>
          <a:xfrm>
            <a:off x="1243789" y="2353880"/>
            <a:ext cx="10122011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完全な行為能力を有し、</a:t>
            </a:r>
            <a:r>
              <a:rPr lang="ja-JP" altLang="en-US" sz="4400" b="1" dirty="0">
                <a:solidFill>
                  <a:srgbClr val="FF0000"/>
                </a:solidFill>
                <a:latin typeface="Algerian" panose="04020705040A02060702" pitchFamily="82" charset="0"/>
              </a:rPr>
              <a:t>自らの判断</a:t>
            </a:r>
            <a:r>
              <a:rPr lang="ja-JP" altLang="en-US" sz="44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（本人の意思）で、</a:t>
            </a:r>
            <a:r>
              <a:rPr lang="ja-JP" altLang="en-US" sz="4400" b="1" dirty="0">
                <a:solidFill>
                  <a:srgbClr val="FF0000"/>
                </a:solidFill>
                <a:latin typeface="Algerian" panose="04020705040A02060702" pitchFamily="82" charset="0"/>
              </a:rPr>
              <a:t>単独で有効な契約を結ぶ</a:t>
            </a:r>
            <a:r>
              <a:rPr lang="ja-JP" altLang="en-US" sz="44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ことができる年齢をいいます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5196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4C87230-87BF-4E67-B36A-DF0951F0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15C-D128-493A-B0A9-5CEC9FFB541E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CCE214A-E394-4B14-BC4D-109C8AD33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25" y="1711412"/>
            <a:ext cx="9677163" cy="3754229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DAE635EF-4C31-47A5-9CA8-E52615D11FB7}"/>
              </a:ext>
            </a:extLst>
          </p:cNvPr>
          <p:cNvSpPr txBox="1">
            <a:spLocks/>
          </p:cNvSpPr>
          <p:nvPr/>
        </p:nvSpPr>
        <p:spPr>
          <a:xfrm>
            <a:off x="2116437" y="567329"/>
            <a:ext cx="7971825" cy="5067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成年になったら単独でできること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CE24FB-2C68-413E-9784-0F8E2F8610A8}"/>
              </a:ext>
            </a:extLst>
          </p:cNvPr>
          <p:cNvSpPr txBox="1"/>
          <p:nvPr/>
        </p:nvSpPr>
        <p:spPr>
          <a:xfrm>
            <a:off x="1438582" y="5626679"/>
            <a:ext cx="1008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成年になったら未成年者取消しは使えない！</a:t>
            </a:r>
          </a:p>
        </p:txBody>
      </p:sp>
    </p:spTree>
    <p:extLst>
      <p:ext uri="{BB962C8B-B14F-4D97-AF65-F5344CB8AC3E}">
        <p14:creationId xmlns:p14="http://schemas.microsoft.com/office/powerpoint/2010/main" val="384617814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14212</TotalTime>
  <Words>179</Words>
  <Application>Microsoft Office PowerPoint</Application>
  <PresentationFormat>ユーザー設定</PresentationFormat>
  <Paragraphs>34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HGP創英角ｺﾞｼｯｸUB</vt:lpstr>
      <vt:lpstr>HGP創英角ﾎﾟｯﾌﾟ体</vt:lpstr>
      <vt:lpstr>HGS創英角ﾎﾟｯﾌﾟ体</vt:lpstr>
      <vt:lpstr>ＭＳ Ｐゴシック</vt:lpstr>
      <vt:lpstr>ＭＳ ゴシック</vt:lpstr>
      <vt:lpstr>メイリオ</vt:lpstr>
      <vt:lpstr>Algerian</vt:lpstr>
      <vt:lpstr>Calibri</vt:lpstr>
      <vt:lpstr>Calibri Light</vt:lpstr>
      <vt:lpstr>Wingdings 2</vt:lpstr>
      <vt:lpstr>HDOfficeLightV0</vt:lpstr>
      <vt:lpstr>未成年者取消しと 成年年齢引下げ</vt:lpstr>
      <vt:lpstr>PowerPoint プレゼンテーション</vt:lpstr>
      <vt:lpstr>PowerPoint プレゼンテーション</vt:lpstr>
      <vt:lpstr>PowerPoint プレゼンテーション</vt:lpstr>
      <vt:lpstr>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岡敬</dc:creator>
  <cp:lastModifiedBy>伊集院 渉</cp:lastModifiedBy>
  <cp:revision>567</cp:revision>
  <cp:lastPrinted>2020-05-06T13:20:01Z</cp:lastPrinted>
  <dcterms:created xsi:type="dcterms:W3CDTF">2017-08-17T01:13:12Z</dcterms:created>
  <dcterms:modified xsi:type="dcterms:W3CDTF">2020-07-15T12:23:18Z</dcterms:modified>
</cp:coreProperties>
</file>