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62" r:id="rId4"/>
    <p:sldId id="461" r:id="rId5"/>
    <p:sldId id="265" r:id="rId6"/>
    <p:sldId id="266" r:id="rId7"/>
    <p:sldId id="462" r:id="rId8"/>
    <p:sldId id="268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伊集院 渉" initials="伊集院" lastIdx="1" clrIdx="0">
    <p:extLst>
      <p:ext uri="{19B8F6BF-5375-455C-9EA6-DF929625EA0E}">
        <p15:presenceInfo xmlns:p15="http://schemas.microsoft.com/office/powerpoint/2012/main" userId="3ae5114086a23b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15184"/>
    <a:srgbClr val="A0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7CEF0-B82D-440B-9353-B15B46CC9803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E2B52-F941-4113-BFD6-0845739EF7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15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0564D8-4B86-47D3-8444-55085F689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C83889-929D-4677-8EDE-8406231A1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E2048A-7CEA-4824-9099-007A7EFD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0800C3-68D3-4AA9-BA2C-4D423E10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4C8804-0085-4F88-B3A0-11058C55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086233-6AFB-401C-9775-F598BC48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5D666A-2370-4D85-AC1E-B165CF9DF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4A146B-034C-4764-AE94-10A20EAA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A9AC9E-2893-4A62-972B-7B07F900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6DCB77-ECF3-4DE5-93A5-9BD3A11F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9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4A2D236-80C3-4E23-87EB-3855B7C45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5BF7CFF-48B2-4ABF-9DB1-8500718C2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CDF4D8-6457-4106-B6DF-4499BCAE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05C6A2-FB75-4028-9794-92A7EBB6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6D94E1-8B81-4EDE-85EB-A4A6ADE3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2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7338B4-6CDF-4A13-8064-682202EE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55C5B1-F507-4B15-AC91-A47E1274D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1658F0-9041-4D2D-9023-9731CBA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9A350F-88F0-4E59-AC4E-E1700BF0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CD22A3-15A0-4908-83C0-52ECAFE2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70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4051D6-008B-42F5-99E1-94A8AEF1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22526B-EEE2-457B-8844-B762EDA18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CB5130-9A7F-4C93-A894-3088305D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BB91EF-1560-434F-B5AB-0444BE29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32D748-CA56-4E5C-B06B-9C185609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08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A4AC13-AE97-49C8-8F17-5B926D2E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88071-421B-432E-9382-057A7C26E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19B7E5-F5AA-4B64-93B5-0800074CE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960AFC-BFD3-4DCC-868C-88419E391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12A99A-9673-4625-9130-EE489648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2B8273-EA0C-4920-8A7D-8075DA8D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53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5C303-2628-402D-8B38-FF00B169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D84718-6435-4FE4-B032-D60809C8D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D84CDB-9D44-4684-A75D-08DD5CC39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5121E1-2728-48F9-A8C8-C075F0F0D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9E3598-8D5F-4B1F-A169-CC2D2BDEF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7F665E9-5E38-4836-BDCB-D3FAA0C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E7F95B-D4EF-4C60-A840-3E7EC403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D350D1-13E1-4128-B9D0-68208AEB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8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9A4FAE-B60B-48E8-92BA-149B05C7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6D23535-85F1-445C-AF0F-C019645C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1499F1-B9B6-4A94-A2E2-9F4E4BB9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1FB41A-934A-4971-91DC-A804D1B4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49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DEAE750-3161-4AEB-B89E-4D66E939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89D6E73-B2C4-47C6-91DE-48958062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D7B2D-FD1D-4DE0-A48D-BB20EFD6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29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E2F697-706A-4800-AA7F-0414223B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602D1F-8834-4C7E-9344-1DC4032F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E2CF15-152D-44D8-B594-2F6E2500C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4CBE4A-4BDA-4688-99AB-B3F5B833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E9B64C-4C70-46ED-AFC1-79C6BFCE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E564F5-B14C-4B23-993D-BAF4E688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02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F23B5A-63EC-4904-BC1C-31970BF7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8984D2-0CD8-4CFB-9CD9-EDE9B7442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2C0433-E6E9-40EC-8A58-48DED5B5C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9E9EB2-BBCB-49B1-8FFA-026A8D75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5DF0A-6A54-4D26-8CC1-9C4D58F9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C43181-B91C-4AD5-9EDF-DB21C691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29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C27E3F0-5C69-402E-8F05-43631B71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D5EA22-43C4-4CEC-91FC-01611244E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3F4209-A08D-4679-B286-9183A1FC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4819-EA36-453E-B838-9FAD4181FA21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DAE719-A56F-48A7-BAE2-94E8E0728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E4B12F-4221-40A2-A653-AEDB7F275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EB28-614D-4F2F-9813-4CA201A3F8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43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F2893-9711-4EBF-AA3C-62E8A2DBC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189" y="2014917"/>
            <a:ext cx="8679915" cy="2468149"/>
          </a:xfrm>
        </p:spPr>
        <p:txBody>
          <a:bodyPr>
            <a:noAutofit/>
          </a:bodyPr>
          <a:lstStyle/>
          <a:p>
            <a:r>
              <a:rPr lang="ja-JP" altLang="en-US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スマホと上手に</a:t>
            </a:r>
            <a:br>
              <a:rPr lang="en-US" altLang="ja-JP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8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つきあうには</a:t>
            </a:r>
            <a:endParaRPr kumimoji="1" lang="ja-JP" altLang="en-US" sz="8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49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28E5AC43-2576-4E11-B73C-94A7637C5170}"/>
              </a:ext>
            </a:extLst>
          </p:cNvPr>
          <p:cNvSpPr txBox="1">
            <a:spLocks/>
          </p:cNvSpPr>
          <p:nvPr/>
        </p:nvSpPr>
        <p:spPr>
          <a:xfrm>
            <a:off x="2604597" y="2007912"/>
            <a:ext cx="8956785" cy="1447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82058CA-91D6-452C-BDCB-2383E51DE6A6}"/>
              </a:ext>
            </a:extLst>
          </p:cNvPr>
          <p:cNvSpPr/>
          <p:nvPr/>
        </p:nvSpPr>
        <p:spPr>
          <a:xfrm>
            <a:off x="2668798" y="444046"/>
            <a:ext cx="6381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12700">
                  <a:solidFill>
                    <a:schemeClr val="tx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オンラインゲーム</a:t>
            </a:r>
            <a:endParaRPr lang="ja-JP" altLang="en-US" sz="5400" b="1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4EC02BA-9811-4960-AD6A-4C064BC49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84" y="1367465"/>
            <a:ext cx="3833881" cy="5086409"/>
          </a:xfrm>
          <a:prstGeom prst="rect">
            <a:avLst/>
          </a:prstGeom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66F34700-9A3B-4448-B567-E42CA90DA54F}"/>
              </a:ext>
            </a:extLst>
          </p:cNvPr>
          <p:cNvSpPr/>
          <p:nvPr/>
        </p:nvSpPr>
        <p:spPr>
          <a:xfrm>
            <a:off x="209029" y="1704153"/>
            <a:ext cx="3630123" cy="2055378"/>
          </a:xfrm>
          <a:prstGeom prst="wedgeRectCallout">
            <a:avLst>
              <a:gd name="adj1" fmla="val 63522"/>
              <a:gd name="adj2" fmla="val -1229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このアイテム</a:t>
            </a:r>
            <a:endParaRPr kumimoji="1" lang="en-US" altLang="ja-JP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って無料のはず</a:t>
            </a:r>
            <a:endParaRPr kumimoji="1" lang="en-US" altLang="ja-JP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だよね</a:t>
            </a: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132805DD-C35E-4571-8421-B2D4EF842357}"/>
              </a:ext>
            </a:extLst>
          </p:cNvPr>
          <p:cNvSpPr/>
          <p:nvPr/>
        </p:nvSpPr>
        <p:spPr>
          <a:xfrm>
            <a:off x="7523044" y="1489714"/>
            <a:ext cx="4218499" cy="2484255"/>
          </a:xfrm>
          <a:prstGeom prst="wedgeRectCallout">
            <a:avLst>
              <a:gd name="adj1" fmla="val -63181"/>
              <a:gd name="adj2" fmla="val -3875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２０歳以上か聞か</a:t>
            </a:r>
            <a:endParaRPr kumimoji="1" lang="en-US" altLang="ja-JP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れてるけど、ウソ</a:t>
            </a:r>
            <a:endParaRPr kumimoji="1" lang="en-US" altLang="ja-JP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ついていいかな？</a:t>
            </a: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0613C476-A1BE-463F-806E-6B0092047EC3}"/>
              </a:ext>
            </a:extLst>
          </p:cNvPr>
          <p:cNvSpPr/>
          <p:nvPr/>
        </p:nvSpPr>
        <p:spPr>
          <a:xfrm>
            <a:off x="7523044" y="4167398"/>
            <a:ext cx="4226539" cy="2286476"/>
          </a:xfrm>
          <a:prstGeom prst="wedgeRectCallout">
            <a:avLst>
              <a:gd name="adj1" fmla="val -65792"/>
              <a:gd name="adj2" fmla="val -3570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3600" dirty="0">
              <a:solidFill>
                <a:schemeClr val="tx1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98A865-236C-4808-B81F-9C2AB7A76666}"/>
              </a:ext>
            </a:extLst>
          </p:cNvPr>
          <p:cNvSpPr txBox="1"/>
          <p:nvPr/>
        </p:nvSpPr>
        <p:spPr>
          <a:xfrm>
            <a:off x="7747922" y="4365567"/>
            <a:ext cx="409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クレジットカードの</a:t>
            </a:r>
            <a:endParaRPr kumimoji="1" lang="en-US" altLang="ja-JP" sz="3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データ</a:t>
            </a:r>
            <a:r>
              <a:rPr lang="ja-JP" altLang="en-US" sz="3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残っているから</a:t>
            </a:r>
            <a:endParaRPr lang="en-US" altLang="ja-JP" sz="3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これでアイテム</a:t>
            </a:r>
            <a:endParaRPr lang="en-US" altLang="ja-JP" sz="3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買えるよね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17A89487-765A-4DA4-A6A3-7E8DCD838895}"/>
              </a:ext>
            </a:extLst>
          </p:cNvPr>
          <p:cNvSpPr/>
          <p:nvPr/>
        </p:nvSpPr>
        <p:spPr>
          <a:xfrm>
            <a:off x="272416" y="4266739"/>
            <a:ext cx="3630123" cy="2055378"/>
          </a:xfrm>
          <a:prstGeom prst="wedgeRectCallout">
            <a:avLst>
              <a:gd name="adj1" fmla="val 64859"/>
              <a:gd name="adj2" fmla="val -42211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あと１回だけ</a:t>
            </a:r>
            <a:endParaRPr lang="en-US" altLang="ja-JP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ガチャ引いても</a:t>
            </a:r>
            <a:endParaRPr kumimoji="1" lang="en-US" altLang="ja-JP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バレないよね</a:t>
            </a:r>
            <a:endParaRPr kumimoji="1" lang="ja-JP" altLang="en-US" sz="3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21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FF31CE5-4CAB-4782-9B07-F24CA4645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19" y="2088071"/>
            <a:ext cx="915181" cy="72000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5E09F4-ACCB-466F-896D-C0A09B11B142}"/>
              </a:ext>
            </a:extLst>
          </p:cNvPr>
          <p:cNvSpPr/>
          <p:nvPr/>
        </p:nvSpPr>
        <p:spPr>
          <a:xfrm>
            <a:off x="1827452" y="724170"/>
            <a:ext cx="84006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12700">
                  <a:solidFill>
                    <a:schemeClr val="tx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ルールを守って遊びましょう！</a:t>
            </a:r>
            <a:endParaRPr lang="ja-JP" altLang="en-US" sz="4400" b="1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C8A569-CA9F-4909-9E9F-ACCA713CB61E}"/>
              </a:ext>
            </a:extLst>
          </p:cNvPr>
          <p:cNvSpPr txBox="1"/>
          <p:nvPr/>
        </p:nvSpPr>
        <p:spPr>
          <a:xfrm>
            <a:off x="4115343" y="2108023"/>
            <a:ext cx="7588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生年月日などの利用者情報は正しく入力</a:t>
            </a:r>
            <a:endParaRPr kumimoji="1" lang="ja-JP" altLang="en-US" sz="5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A248C4-00FB-475F-9E5B-08347515681D}"/>
              </a:ext>
            </a:extLst>
          </p:cNvPr>
          <p:cNvSpPr txBox="1"/>
          <p:nvPr/>
        </p:nvSpPr>
        <p:spPr>
          <a:xfrm>
            <a:off x="4218715" y="4917930"/>
            <a:ext cx="781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無料と有料を見きわめる</a:t>
            </a:r>
            <a:endParaRPr kumimoji="1" lang="ja-JP" altLang="en-US" sz="54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F98817B-8157-417D-BEE0-6E922B527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45" y="4884676"/>
            <a:ext cx="915181" cy="720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651BC92-A5E7-45EA-88EC-B026FED82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5666">
            <a:off x="349578" y="2129585"/>
            <a:ext cx="1629030" cy="174694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2FF82A6-8D5E-49C4-BA6B-BAE45F130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9" y="1631459"/>
            <a:ext cx="1640666" cy="22347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D8DEA04-821B-466B-A3C8-5358CA342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73093">
            <a:off x="50846" y="4489034"/>
            <a:ext cx="1790883" cy="179088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6CA0D78-23AD-4096-8CE8-64289BC2F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0" y="3996993"/>
            <a:ext cx="2460492" cy="165468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40721AA-828F-4969-83AD-38A66963FA5B}"/>
              </a:ext>
            </a:extLst>
          </p:cNvPr>
          <p:cNvSpPr/>
          <p:nvPr/>
        </p:nvSpPr>
        <p:spPr>
          <a:xfrm>
            <a:off x="745800" y="198561"/>
            <a:ext cx="101809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～ゲーム</a:t>
            </a:r>
            <a:r>
              <a:rPr lang="ja-JP" altLang="en-US" sz="3200" b="1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3200" b="1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するときは～</a:t>
            </a:r>
            <a:endParaRPr lang="ja-JP" altLang="en-US" sz="3200" b="1" cap="none" spc="0" dirty="0">
              <a:ln w="12700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685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9AEF2F8-6B91-4FE8-9DB7-1D126A04F5C0}"/>
              </a:ext>
            </a:extLst>
          </p:cNvPr>
          <p:cNvSpPr/>
          <p:nvPr/>
        </p:nvSpPr>
        <p:spPr>
          <a:xfrm>
            <a:off x="1685371" y="657446"/>
            <a:ext cx="74739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>
                <a:ln w="12700">
                  <a:noFill/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～スマホでの支払いは～</a:t>
            </a:r>
            <a:endParaRPr lang="ja-JP" altLang="en-US" sz="3200" b="1" cap="none" spc="0" dirty="0">
              <a:ln w="12700">
                <a:noFill/>
                <a:prstDash val="solid"/>
              </a:ln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7F06560-8441-4999-8F0C-40C5926DB164}"/>
              </a:ext>
            </a:extLst>
          </p:cNvPr>
          <p:cNvSpPr/>
          <p:nvPr/>
        </p:nvSpPr>
        <p:spPr>
          <a:xfrm>
            <a:off x="2346875" y="1172337"/>
            <a:ext cx="65948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800" b="1" cap="none" spc="0" dirty="0">
                <a:ln w="12700">
                  <a:solidFill>
                    <a:schemeClr val="tx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お金を支払っています</a:t>
            </a:r>
            <a:endParaRPr lang="ja-JP" altLang="en-US" sz="4800" b="1" cap="none" spc="0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BD9807-82D9-4959-AA93-BE565D806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260" y="3450343"/>
            <a:ext cx="2791215" cy="259116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5A64885-FD00-4E6E-8E4E-DE2FA2E93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7" y="3440817"/>
            <a:ext cx="2924583" cy="260068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A1BDA25-BECB-4089-9862-A6C63666E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42" y="2764448"/>
            <a:ext cx="5201376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CEC6D4-93C9-4271-9274-BAD113C20831}"/>
              </a:ext>
            </a:extLst>
          </p:cNvPr>
          <p:cNvSpPr/>
          <p:nvPr/>
        </p:nvSpPr>
        <p:spPr>
          <a:xfrm>
            <a:off x="2007213" y="392157"/>
            <a:ext cx="79619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フリーアクセスポイント</a:t>
            </a:r>
            <a:endParaRPr lang="ja-JP" altLang="en-US" sz="5400" b="1" dirty="0">
              <a:ln w="22225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5A0A8D-63EB-43EF-8A6B-D0CB87178621}"/>
              </a:ext>
            </a:extLst>
          </p:cNvPr>
          <p:cNvSpPr txBox="1"/>
          <p:nvPr/>
        </p:nvSpPr>
        <p:spPr>
          <a:xfrm rot="1238294">
            <a:off x="9339644" y="2723104"/>
            <a:ext cx="28226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セキュリティ</a:t>
            </a:r>
            <a:endParaRPr kumimoji="1" lang="en-US" altLang="ja-JP" sz="3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設定がない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79DE35-0510-4AA2-AFC1-6CB68CA4C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9812">
            <a:off x="3938585" y="5074288"/>
            <a:ext cx="1206967" cy="92332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B2FFE8C-3DB9-4841-B20E-131CD77AC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689" y="4062393"/>
            <a:ext cx="2035345" cy="2664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58CE45B-1CC5-4F63-8EE5-CDBE5159B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329">
            <a:off x="117915" y="4529553"/>
            <a:ext cx="1633009" cy="124925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3E25261-B5E1-4C25-B5BC-9BE2DCC371E6}"/>
              </a:ext>
            </a:extLst>
          </p:cNvPr>
          <p:cNvSpPr txBox="1"/>
          <p:nvPr/>
        </p:nvSpPr>
        <p:spPr>
          <a:xfrm rot="943805">
            <a:off x="2743943" y="2117731"/>
            <a:ext cx="31394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パスワード</a:t>
            </a:r>
            <a:endParaRPr kumimoji="1" lang="en-US" altLang="ja-JP" sz="3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なしで気軽に</a:t>
            </a:r>
            <a:endParaRPr kumimoji="1" lang="en-US" altLang="ja-JP" sz="3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利用できる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47308072-61CF-4CC8-996A-49B0BE859413}"/>
              </a:ext>
            </a:extLst>
          </p:cNvPr>
          <p:cNvSpPr/>
          <p:nvPr/>
        </p:nvSpPr>
        <p:spPr>
          <a:xfrm rot="1140902">
            <a:off x="2379546" y="1582802"/>
            <a:ext cx="3218723" cy="2690032"/>
          </a:xfrm>
          <a:prstGeom prst="wedgeEllipseCallout">
            <a:avLst>
              <a:gd name="adj1" fmla="val -20255"/>
              <a:gd name="adj2" fmla="val 548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2578198-42AA-4E43-AE30-E2D923001E31}"/>
              </a:ext>
            </a:extLst>
          </p:cNvPr>
          <p:cNvSpPr txBox="1"/>
          <p:nvPr/>
        </p:nvSpPr>
        <p:spPr>
          <a:xfrm rot="20746355">
            <a:off x="603518" y="3039359"/>
            <a:ext cx="18250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無　料</a:t>
            </a:r>
          </a:p>
        </p:txBody>
      </p:sp>
      <p:sp>
        <p:nvSpPr>
          <p:cNvPr id="18" name="吹き出し: 円形 17">
            <a:extLst>
              <a:ext uri="{FF2B5EF4-FFF2-40B4-BE49-F238E27FC236}">
                <a16:creationId xmlns:a16="http://schemas.microsoft.com/office/drawing/2014/main" id="{86FAB72D-8724-4397-B507-223A781FDEC1}"/>
              </a:ext>
            </a:extLst>
          </p:cNvPr>
          <p:cNvSpPr/>
          <p:nvPr/>
        </p:nvSpPr>
        <p:spPr>
          <a:xfrm rot="21191226">
            <a:off x="482117" y="2785044"/>
            <a:ext cx="1697162" cy="1201370"/>
          </a:xfrm>
          <a:prstGeom prst="wedgeEllipseCallout">
            <a:avLst>
              <a:gd name="adj1" fmla="val 34856"/>
              <a:gd name="adj2" fmla="val 600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処理 11">
            <a:extLst>
              <a:ext uri="{FF2B5EF4-FFF2-40B4-BE49-F238E27FC236}">
                <a16:creationId xmlns:a16="http://schemas.microsoft.com/office/drawing/2014/main" id="{08B96C04-CBA7-4A93-A932-7EB91CAB29FF}"/>
              </a:ext>
            </a:extLst>
          </p:cNvPr>
          <p:cNvSpPr/>
          <p:nvPr/>
        </p:nvSpPr>
        <p:spPr>
          <a:xfrm>
            <a:off x="5707303" y="1680351"/>
            <a:ext cx="144000" cy="4968000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DC96DEE-8EFF-494C-A63B-F3BD7747986E}"/>
              </a:ext>
            </a:extLst>
          </p:cNvPr>
          <p:cNvSpPr txBox="1"/>
          <p:nvPr/>
        </p:nvSpPr>
        <p:spPr>
          <a:xfrm rot="20943677">
            <a:off x="6267289" y="2636588"/>
            <a:ext cx="26826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個人情報</a:t>
            </a:r>
            <a:endParaRPr kumimoji="1" lang="en-US" altLang="ja-JP" sz="3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が盗まれる</a:t>
            </a:r>
            <a:endParaRPr kumimoji="1" lang="en-US" altLang="ja-JP" sz="3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en-US" altLang="ja-JP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  </a:t>
            </a:r>
            <a:r>
              <a:rPr lang="ja-JP" altLang="en-US" sz="3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かも</a:t>
            </a:r>
            <a:endParaRPr kumimoji="1" lang="ja-JP" altLang="en-US" sz="3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20" name="吹き出し: 円形 19">
            <a:extLst>
              <a:ext uri="{FF2B5EF4-FFF2-40B4-BE49-F238E27FC236}">
                <a16:creationId xmlns:a16="http://schemas.microsoft.com/office/drawing/2014/main" id="{33D9E1BE-54C6-4763-B8FE-55D78FCB3177}"/>
              </a:ext>
            </a:extLst>
          </p:cNvPr>
          <p:cNvSpPr/>
          <p:nvPr/>
        </p:nvSpPr>
        <p:spPr>
          <a:xfrm>
            <a:off x="5988182" y="2332959"/>
            <a:ext cx="2793827" cy="2205048"/>
          </a:xfrm>
          <a:prstGeom prst="wedgeEllipseCallout">
            <a:avLst>
              <a:gd name="adj1" fmla="val 37398"/>
              <a:gd name="adj2" fmla="val 494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15BD59BF-D359-45E4-BFC3-405C6A014D70}"/>
              </a:ext>
            </a:extLst>
          </p:cNvPr>
          <p:cNvSpPr/>
          <p:nvPr/>
        </p:nvSpPr>
        <p:spPr>
          <a:xfrm rot="1064499">
            <a:off x="9064773" y="2208276"/>
            <a:ext cx="2977324" cy="2112317"/>
          </a:xfrm>
          <a:prstGeom prst="wedgeEllipseCallout">
            <a:avLst>
              <a:gd name="adj1" fmla="val -15425"/>
              <a:gd name="adj2" fmla="val 63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EC72A16-67DA-47B3-8381-DBF383368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9626">
            <a:off x="7750659" y="5945021"/>
            <a:ext cx="836850" cy="640189"/>
          </a:xfrm>
          <a:prstGeom prst="rect">
            <a:avLst/>
          </a:prstGeom>
        </p:spPr>
      </p:pic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5AA17DD-B20F-4562-8E6F-D1B1A3CF6FEA}"/>
              </a:ext>
            </a:extLst>
          </p:cNvPr>
          <p:cNvGrpSpPr/>
          <p:nvPr/>
        </p:nvGrpSpPr>
        <p:grpSpPr>
          <a:xfrm>
            <a:off x="10578555" y="4723797"/>
            <a:ext cx="1025312" cy="1341191"/>
            <a:chOff x="9368770" y="5099693"/>
            <a:chExt cx="1025312" cy="134119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E9B89A4-47F1-449C-8D77-AF1DCBAE7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8770" y="5099693"/>
              <a:ext cx="1025312" cy="1341191"/>
            </a:xfrm>
            <a:prstGeom prst="rect">
              <a:avLst/>
            </a:prstGeom>
          </p:spPr>
        </p:pic>
        <p:sp>
          <p:nvSpPr>
            <p:cNvPr id="26" name="乗算記号 25">
              <a:extLst>
                <a:ext uri="{FF2B5EF4-FFF2-40B4-BE49-F238E27FC236}">
                  <a16:creationId xmlns:a16="http://schemas.microsoft.com/office/drawing/2014/main" id="{28E66F9B-D864-4B20-AA7A-C255EEFA2321}"/>
                </a:ext>
              </a:extLst>
            </p:cNvPr>
            <p:cNvSpPr/>
            <p:nvPr/>
          </p:nvSpPr>
          <p:spPr>
            <a:xfrm rot="20855113">
              <a:off x="9742055" y="5473614"/>
              <a:ext cx="370235" cy="489413"/>
            </a:xfrm>
            <a:prstGeom prst="mathMultiply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47389A9E-2F71-4C3E-824D-813109780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31" y="4040028"/>
            <a:ext cx="2035334" cy="2664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6192D8F9-B5D0-44A2-9948-DCDBFF53C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04" y="4940381"/>
            <a:ext cx="1680169" cy="1435438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3A6220C-1AD7-402B-8729-67A886A4233D}"/>
              </a:ext>
            </a:extLst>
          </p:cNvPr>
          <p:cNvSpPr txBox="1"/>
          <p:nvPr/>
        </p:nvSpPr>
        <p:spPr>
          <a:xfrm>
            <a:off x="173340" y="1368474"/>
            <a:ext cx="173555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良い点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905ADDE-E786-426D-AF38-311E8AEE1AED}"/>
              </a:ext>
            </a:extLst>
          </p:cNvPr>
          <p:cNvSpPr txBox="1"/>
          <p:nvPr/>
        </p:nvSpPr>
        <p:spPr>
          <a:xfrm>
            <a:off x="10090458" y="1291068"/>
            <a:ext cx="1735558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悪い点</a:t>
            </a:r>
          </a:p>
        </p:txBody>
      </p:sp>
    </p:spTree>
    <p:extLst>
      <p:ext uri="{BB962C8B-B14F-4D97-AF65-F5344CB8AC3E}">
        <p14:creationId xmlns:p14="http://schemas.microsoft.com/office/powerpoint/2010/main" val="139300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CEC6D4-93C9-4271-9274-BAD113C20831}"/>
              </a:ext>
            </a:extLst>
          </p:cNvPr>
          <p:cNvSpPr/>
          <p:nvPr/>
        </p:nvSpPr>
        <p:spPr>
          <a:xfrm>
            <a:off x="558350" y="520901"/>
            <a:ext cx="65347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個人情報とは・・・</a:t>
            </a:r>
            <a:endParaRPr lang="ja-JP" altLang="en-US" sz="5400" b="1" dirty="0">
              <a:ln w="22225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F48CB8-32CA-47DD-AD52-41E7ECAC3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91" y="619802"/>
            <a:ext cx="2291179" cy="248703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AF0FBFA-D9DA-45D4-931E-A62578982F39}"/>
              </a:ext>
            </a:extLst>
          </p:cNvPr>
          <p:cNvSpPr txBox="1"/>
          <p:nvPr/>
        </p:nvSpPr>
        <p:spPr>
          <a:xfrm>
            <a:off x="1076240" y="1966364"/>
            <a:ext cx="4741934" cy="21085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5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・名前・アドレス</a:t>
            </a:r>
            <a:endParaRPr kumimoji="1" lang="en-US" altLang="ja-JP" sz="5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5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ja-JP" altLang="en-US" sz="5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電話番号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3C4D4D-B591-41DD-B1F1-788386C1D54C}"/>
              </a:ext>
            </a:extLst>
          </p:cNvPr>
          <p:cNvSpPr txBox="1"/>
          <p:nvPr/>
        </p:nvSpPr>
        <p:spPr>
          <a:xfrm>
            <a:off x="6534707" y="3653619"/>
            <a:ext cx="4958992" cy="295465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5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・写真・動画</a:t>
            </a:r>
            <a:endParaRPr kumimoji="1" lang="en-US" altLang="ja-JP" sz="5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5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・メール</a:t>
            </a:r>
            <a:endParaRPr kumimoji="1" lang="en-US" altLang="ja-JP" sz="5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5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・ＩＤ・パスワード　　　</a:t>
            </a:r>
            <a:endParaRPr kumimoji="1" lang="en-US" altLang="ja-JP" sz="5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1" name="矢印: ストライプ 10">
            <a:extLst>
              <a:ext uri="{FF2B5EF4-FFF2-40B4-BE49-F238E27FC236}">
                <a16:creationId xmlns:a16="http://schemas.microsoft.com/office/drawing/2014/main" id="{100431C5-A1A5-4915-BF83-A3B52A5350C5}"/>
              </a:ext>
            </a:extLst>
          </p:cNvPr>
          <p:cNvSpPr/>
          <p:nvPr/>
        </p:nvSpPr>
        <p:spPr>
          <a:xfrm>
            <a:off x="3573670" y="4566579"/>
            <a:ext cx="2083624" cy="1480843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C0AE497-03A5-4D61-BF01-B6E2312BCCFF}"/>
              </a:ext>
            </a:extLst>
          </p:cNvPr>
          <p:cNvSpPr txBox="1"/>
          <p:nvPr/>
        </p:nvSpPr>
        <p:spPr>
          <a:xfrm>
            <a:off x="698301" y="4912596"/>
            <a:ext cx="299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このほかにも</a:t>
            </a:r>
          </a:p>
        </p:txBody>
      </p:sp>
    </p:spTree>
    <p:extLst>
      <p:ext uri="{BB962C8B-B14F-4D97-AF65-F5344CB8AC3E}">
        <p14:creationId xmlns:p14="http://schemas.microsoft.com/office/powerpoint/2010/main" val="347058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49FFED-3E90-474D-B72D-B5B061511519}"/>
              </a:ext>
            </a:extLst>
          </p:cNvPr>
          <p:cNvSpPr/>
          <p:nvPr/>
        </p:nvSpPr>
        <p:spPr>
          <a:xfrm>
            <a:off x="1327497" y="239697"/>
            <a:ext cx="9197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安全なアクセスポイントとは</a:t>
            </a:r>
            <a:endParaRPr lang="ja-JP" altLang="en-US" sz="5400" b="1" dirty="0">
              <a:ln w="22225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D6380A1-1D82-4E03-9418-C0888A178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08" y="1173595"/>
            <a:ext cx="1213302" cy="15038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72AA0F1-26AC-45FE-9E71-D982E1A76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57" y="2185503"/>
            <a:ext cx="2370949" cy="2211899"/>
          </a:xfrm>
          <a:prstGeom prst="rect">
            <a:avLst/>
          </a:prstGeom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00CDCDF2-667F-499C-A755-EB98E57BC027}"/>
              </a:ext>
            </a:extLst>
          </p:cNvPr>
          <p:cNvSpPr/>
          <p:nvPr/>
        </p:nvSpPr>
        <p:spPr>
          <a:xfrm rot="20426541">
            <a:off x="6312616" y="1158870"/>
            <a:ext cx="1804735" cy="1784789"/>
          </a:xfrm>
          <a:prstGeom prst="wedgeEllipseCallout">
            <a:avLst>
              <a:gd name="adj1" fmla="val -60274"/>
              <a:gd name="adj2" fmla="val -39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B65859-9307-44A1-9B02-924A04A60F30}"/>
              </a:ext>
            </a:extLst>
          </p:cNvPr>
          <p:cNvSpPr txBox="1"/>
          <p:nvPr/>
        </p:nvSpPr>
        <p:spPr>
          <a:xfrm>
            <a:off x="182049" y="4886972"/>
            <a:ext cx="3111409" cy="1261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kumimoji="1"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ネットワーク名の</a:t>
            </a:r>
            <a:endParaRPr kumimoji="1" lang="en-US" altLang="ja-JP" sz="2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 横に</a:t>
            </a:r>
            <a:r>
              <a:rPr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鍵マークが</a:t>
            </a:r>
            <a:endParaRPr lang="en-US" altLang="ja-JP" sz="2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　ついている</a:t>
            </a:r>
            <a:endParaRPr kumimoji="1" lang="en-US" altLang="ja-JP" sz="2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FC876E5-BE3B-4C87-A7E0-96D5F78C7776}"/>
              </a:ext>
            </a:extLst>
          </p:cNvPr>
          <p:cNvSpPr txBox="1"/>
          <p:nvPr/>
        </p:nvSpPr>
        <p:spPr>
          <a:xfrm>
            <a:off x="3827978" y="5102415"/>
            <a:ext cx="357165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パスワードを設定して</a:t>
            </a:r>
            <a:endParaRPr kumimoji="1" lang="en-US" altLang="ja-JP" sz="2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r>
              <a:rPr kumimoji="1"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</a:t>
            </a:r>
            <a:r>
              <a:rPr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</a:t>
            </a:r>
            <a:r>
              <a:rPr kumimoji="1"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いる自宅</a:t>
            </a:r>
            <a:endParaRPr kumimoji="1" lang="en-US" altLang="ja-JP" sz="2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4B039E5-6987-4F60-8B3E-D2E4514D5C76}"/>
              </a:ext>
            </a:extLst>
          </p:cNvPr>
          <p:cNvGrpSpPr/>
          <p:nvPr/>
        </p:nvGrpSpPr>
        <p:grpSpPr>
          <a:xfrm>
            <a:off x="8226458" y="1760366"/>
            <a:ext cx="2941455" cy="2492883"/>
            <a:chOff x="8308090" y="1760366"/>
            <a:chExt cx="2941455" cy="2492883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13C218C4-A9A3-406E-BD4C-5BDBA9804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090" y="1760366"/>
              <a:ext cx="2941455" cy="2492883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E92AAC9-77E9-4108-A3BC-216E50DD7580}"/>
                </a:ext>
              </a:extLst>
            </p:cNvPr>
            <p:cNvSpPr txBox="1"/>
            <p:nvPr/>
          </p:nvSpPr>
          <p:spPr>
            <a:xfrm>
              <a:off x="8940220" y="2424804"/>
              <a:ext cx="17807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b="1" dirty="0"/>
                <a:t>https</a:t>
              </a:r>
              <a:endParaRPr kumimoji="1" lang="ja-JP" altLang="en-US" sz="4400" b="1" dirty="0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9C9D0E-9183-4CFC-8286-72B1EF15940E}"/>
              </a:ext>
            </a:extLst>
          </p:cNvPr>
          <p:cNvSpPr txBox="1"/>
          <p:nvPr/>
        </p:nvSpPr>
        <p:spPr>
          <a:xfrm>
            <a:off x="8199408" y="4979305"/>
            <a:ext cx="311141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 https</a:t>
            </a:r>
            <a:r>
              <a:rPr kumimoji="1"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から始まる</a:t>
            </a:r>
            <a:endParaRPr kumimoji="1" lang="en-US" altLang="ja-JP" sz="2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 </a:t>
            </a:r>
            <a:r>
              <a:rPr kumimoji="1" lang="ja-JP" altLang="en-US" sz="24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サイト</a:t>
            </a:r>
            <a:endParaRPr kumimoji="1" lang="en-US" altLang="ja-JP" sz="24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1D22BA7-B3DD-4A27-80FE-078EF6724080}"/>
              </a:ext>
            </a:extLst>
          </p:cNvPr>
          <p:cNvGrpSpPr/>
          <p:nvPr/>
        </p:nvGrpSpPr>
        <p:grpSpPr>
          <a:xfrm>
            <a:off x="181369" y="1735883"/>
            <a:ext cx="3108384" cy="2608718"/>
            <a:chOff x="181369" y="1735883"/>
            <a:chExt cx="3108384" cy="260871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1DFE3D3-C318-4CA2-97BC-3BBE1317C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69" y="1735883"/>
              <a:ext cx="3108384" cy="2139300"/>
            </a:xfrm>
            <a:prstGeom prst="rect">
              <a:avLst/>
            </a:prstGeom>
          </p:spPr>
        </p:pic>
        <p:sp>
          <p:nvSpPr>
            <p:cNvPr id="19" name="フローチャート: 結合子 18">
              <a:extLst>
                <a:ext uri="{FF2B5EF4-FFF2-40B4-BE49-F238E27FC236}">
                  <a16:creationId xmlns:a16="http://schemas.microsoft.com/office/drawing/2014/main" id="{F60F5DE1-7CE7-4AE7-B618-58B8EF383161}"/>
                </a:ext>
              </a:extLst>
            </p:cNvPr>
            <p:cNvSpPr/>
            <p:nvPr/>
          </p:nvSpPr>
          <p:spPr>
            <a:xfrm flipV="1">
              <a:off x="307497" y="3521745"/>
              <a:ext cx="324000" cy="324000"/>
            </a:xfrm>
            <a:prstGeom prst="flowChartConnector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矢印: 左 19">
              <a:extLst>
                <a:ext uri="{FF2B5EF4-FFF2-40B4-BE49-F238E27FC236}">
                  <a16:creationId xmlns:a16="http://schemas.microsoft.com/office/drawing/2014/main" id="{6A94DF31-A538-415C-8613-604441DF2402}"/>
                </a:ext>
              </a:extLst>
            </p:cNvPr>
            <p:cNvSpPr/>
            <p:nvPr/>
          </p:nvSpPr>
          <p:spPr>
            <a:xfrm rot="2465719">
              <a:off x="597785" y="3857867"/>
              <a:ext cx="369021" cy="312612"/>
            </a:xfrm>
            <a:prstGeom prst="leftArrow">
              <a:avLst>
                <a:gd name="adj1" fmla="val 48504"/>
                <a:gd name="adj2" fmla="val 45799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F200AD2-A951-4AC1-9A1F-7D2B25B09B3F}"/>
                </a:ext>
              </a:extLst>
            </p:cNvPr>
            <p:cNvSpPr txBox="1"/>
            <p:nvPr/>
          </p:nvSpPr>
          <p:spPr>
            <a:xfrm>
              <a:off x="1008731" y="3975269"/>
              <a:ext cx="1302818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鍵のマーク</a:t>
              </a:r>
              <a:endPara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05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CEC6D4-93C9-4271-9274-BAD113C20831}"/>
              </a:ext>
            </a:extLst>
          </p:cNvPr>
          <p:cNvSpPr/>
          <p:nvPr/>
        </p:nvSpPr>
        <p:spPr>
          <a:xfrm>
            <a:off x="1790250" y="774760"/>
            <a:ext cx="86115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よく考えて利用しましょう</a:t>
            </a:r>
            <a:endParaRPr lang="ja-JP" altLang="en-US" sz="5400" b="1" dirty="0">
              <a:ln w="22225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3B4143F-E558-44EB-9129-11E23DDDF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2" y="264803"/>
            <a:ext cx="1163283" cy="176589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D8E8C8E-5D53-4933-8BF0-BD7B7A76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86" y="2519486"/>
            <a:ext cx="3659188" cy="36591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7FD8599-AE48-4E16-A729-E9518A23A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600">
            <a:off x="7921903" y="2721650"/>
            <a:ext cx="2873436" cy="2805021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AB9BD2F-9095-44A1-A0F8-0C000433A25A}"/>
              </a:ext>
            </a:extLst>
          </p:cNvPr>
          <p:cNvGrpSpPr/>
          <p:nvPr/>
        </p:nvGrpSpPr>
        <p:grpSpPr>
          <a:xfrm>
            <a:off x="-199954" y="2730941"/>
            <a:ext cx="4117868" cy="2786438"/>
            <a:chOff x="257032" y="1742285"/>
            <a:chExt cx="3926712" cy="2507509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F465270-09DA-4A7B-98B3-EBD6F1C71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171962">
              <a:off x="1450449" y="2484602"/>
              <a:ext cx="2043630" cy="1618430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DD32D35-16AF-4B7B-B5B8-A6B7C3F16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9107">
              <a:off x="257032" y="3277794"/>
              <a:ext cx="1585453" cy="972000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4FB4458-5B57-41BA-B996-AAD4A843F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25942">
              <a:off x="2999737" y="2026292"/>
              <a:ext cx="1468013" cy="900000"/>
            </a:xfrm>
            <a:prstGeom prst="rect">
              <a:avLst/>
            </a:prstGeom>
          </p:spPr>
        </p:pic>
      </p:grpSp>
      <p:sp>
        <p:nvSpPr>
          <p:cNvPr id="2" name="乗算記号 1">
            <a:extLst>
              <a:ext uri="{FF2B5EF4-FFF2-40B4-BE49-F238E27FC236}">
                <a16:creationId xmlns:a16="http://schemas.microsoft.com/office/drawing/2014/main" id="{23834CAE-3916-4DD9-AB8C-3F3E5E0C92B2}"/>
              </a:ext>
            </a:extLst>
          </p:cNvPr>
          <p:cNvSpPr/>
          <p:nvPr/>
        </p:nvSpPr>
        <p:spPr>
          <a:xfrm rot="21188989">
            <a:off x="9756480" y="2410121"/>
            <a:ext cx="1940872" cy="1856618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17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199</Words>
  <Application>Microsoft Office PowerPoint</Application>
  <PresentationFormat>ワイド画面</PresentationFormat>
  <Paragraphs>51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AR P丸ゴシック体M</vt:lpstr>
      <vt:lpstr>BIZ UDPゴシック</vt:lpstr>
      <vt:lpstr>HGP創英角ｺﾞｼｯｸUB</vt:lpstr>
      <vt:lpstr>HGP創英角ﾎﾟｯﾌﾟ体</vt:lpstr>
      <vt:lpstr>ＭＳ ゴシック</vt:lpstr>
      <vt:lpstr>メイリオ</vt:lpstr>
      <vt:lpstr>游ゴシック</vt:lpstr>
      <vt:lpstr>游ゴシック Light</vt:lpstr>
      <vt:lpstr>Arial</vt:lpstr>
      <vt:lpstr>Office テーマ</vt:lpstr>
      <vt:lpstr>スマホと上手に つきあうには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伊集院 渉</dc:creator>
  <cp:lastModifiedBy>伊集院 渉</cp:lastModifiedBy>
  <cp:revision>89</cp:revision>
  <dcterms:created xsi:type="dcterms:W3CDTF">2020-06-26T23:11:07Z</dcterms:created>
  <dcterms:modified xsi:type="dcterms:W3CDTF">2020-07-15T20:33:50Z</dcterms:modified>
</cp:coreProperties>
</file>