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2" r:id="rId2"/>
    <p:sldId id="260" r:id="rId3"/>
    <p:sldId id="279" r:id="rId4"/>
    <p:sldId id="280" r:id="rId5"/>
    <p:sldId id="281" r:id="rId6"/>
    <p:sldId id="291" r:id="rId7"/>
    <p:sldId id="283" r:id="rId8"/>
    <p:sldId id="285" r:id="rId9"/>
    <p:sldId id="287" r:id="rId10"/>
    <p:sldId id="288" r:id="rId11"/>
    <p:sldId id="289" r:id="rId12"/>
    <p:sldId id="290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7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F12F3-5328-4C95-AC13-A0B603DD9994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8DCFE6-5F8A-4664-8B61-1F6C5A56D9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804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DCFE6-5F8A-4664-8B61-1F6C5A56D94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2884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DCFE6-5F8A-4664-8B61-1F6C5A56D942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2884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DCFE6-5F8A-4664-8B61-1F6C5A56D942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2884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DCFE6-5F8A-4664-8B61-1F6C5A56D942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288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DCFE6-5F8A-4664-8B61-1F6C5A56D94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288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DCFE6-5F8A-4664-8B61-1F6C5A56D94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2884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DCFE6-5F8A-4664-8B61-1F6C5A56D942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2884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DCFE6-5F8A-4664-8B61-1F6C5A56D942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2884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DCFE6-5F8A-4664-8B61-1F6C5A56D942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2884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DCFE6-5F8A-4664-8B61-1F6C5A56D942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2884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DCFE6-5F8A-4664-8B61-1F6C5A56D942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2884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DCFE6-5F8A-4664-8B61-1F6C5A56D942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288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8E5F-721F-419E-A5CC-2A2F89A8FD65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ADE9D-8873-4B4B-9A46-9F2D37733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902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8E5F-721F-419E-A5CC-2A2F89A8FD65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ADE9D-8873-4B4B-9A46-9F2D37733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959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8E5F-721F-419E-A5CC-2A2F89A8FD65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ADE9D-8873-4B4B-9A46-9F2D37733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32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8E5F-721F-419E-A5CC-2A2F89A8FD65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ADE9D-8873-4B4B-9A46-9F2D37733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38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8E5F-721F-419E-A5CC-2A2F89A8FD65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ADE9D-8873-4B4B-9A46-9F2D37733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505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8E5F-721F-419E-A5CC-2A2F89A8FD65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ADE9D-8873-4B4B-9A46-9F2D37733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01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8E5F-721F-419E-A5CC-2A2F89A8FD65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ADE9D-8873-4B4B-9A46-9F2D37733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7856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8E5F-721F-419E-A5CC-2A2F89A8FD65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ADE9D-8873-4B4B-9A46-9F2D37733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2570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8E5F-721F-419E-A5CC-2A2F89A8FD65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ADE9D-8873-4B4B-9A46-9F2D37733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26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8E5F-721F-419E-A5CC-2A2F89A8FD65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ADE9D-8873-4B4B-9A46-9F2D37733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6096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8E5F-721F-419E-A5CC-2A2F89A8FD65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ADE9D-8873-4B4B-9A46-9F2D37733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1173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28E5F-721F-419E-A5CC-2A2F89A8FD65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ADE9D-8873-4B4B-9A46-9F2D37733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02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1898866" y="1268760"/>
            <a:ext cx="50914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『</a:t>
            </a:r>
            <a:r>
              <a:rPr lang="ja-JP" altLang="en-US" sz="4000" dirty="0" smtClean="0"/>
              <a:t>　　　　タイトル　　　　</a:t>
            </a:r>
            <a:r>
              <a:rPr lang="en-US" altLang="ja-JP" sz="4000" dirty="0" smtClean="0"/>
              <a:t>』</a:t>
            </a:r>
            <a:endParaRPr lang="ja-JP" altLang="en-US" sz="4000" dirty="0"/>
          </a:p>
        </p:txBody>
      </p:sp>
      <p:sp>
        <p:nvSpPr>
          <p:cNvPr id="8" name="正方形/長方形 7"/>
          <p:cNvSpPr/>
          <p:nvPr/>
        </p:nvSpPr>
        <p:spPr>
          <a:xfrm>
            <a:off x="1826858" y="3335953"/>
            <a:ext cx="42883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大阪府立住吉高等学校</a:t>
            </a:r>
            <a:endParaRPr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3411034" y="4047322"/>
            <a:ext cx="48333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○年　○○○○　△△△△</a:t>
            </a:r>
            <a:endParaRPr lang="ja-JP" altLang="en-US" sz="3200" dirty="0"/>
          </a:p>
        </p:txBody>
      </p:sp>
      <p:sp>
        <p:nvSpPr>
          <p:cNvPr id="10" name="正方形/長方形 9"/>
          <p:cNvSpPr/>
          <p:nvPr/>
        </p:nvSpPr>
        <p:spPr>
          <a:xfrm>
            <a:off x="3411034" y="4704105"/>
            <a:ext cx="48333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○年　○○○○　△△△△</a:t>
            </a:r>
            <a:endParaRPr lang="ja-JP" altLang="en-US" sz="3200" dirty="0"/>
          </a:p>
        </p:txBody>
      </p:sp>
      <p:sp>
        <p:nvSpPr>
          <p:cNvPr id="11" name="正方形/長方形 10"/>
          <p:cNvSpPr/>
          <p:nvPr/>
        </p:nvSpPr>
        <p:spPr>
          <a:xfrm>
            <a:off x="3419872" y="5364505"/>
            <a:ext cx="37401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○○○○　△△△△</a:t>
            </a:r>
            <a:endParaRPr lang="ja-JP" altLang="en-US" sz="3200" dirty="0"/>
          </a:p>
        </p:txBody>
      </p:sp>
      <p:sp>
        <p:nvSpPr>
          <p:cNvPr id="14" name="正方形/長方形 13"/>
          <p:cNvSpPr/>
          <p:nvPr/>
        </p:nvSpPr>
        <p:spPr>
          <a:xfrm>
            <a:off x="1521723" y="5301208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指導教員</a:t>
            </a:r>
            <a:endParaRPr lang="ja-JP" altLang="en-US" sz="3200" dirty="0"/>
          </a:p>
        </p:txBody>
      </p:sp>
      <p:sp>
        <p:nvSpPr>
          <p:cNvPr id="15" name="正方形/長方形 14"/>
          <p:cNvSpPr/>
          <p:nvPr/>
        </p:nvSpPr>
        <p:spPr>
          <a:xfrm>
            <a:off x="1788076" y="4068361"/>
            <a:ext cx="14157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発表者</a:t>
            </a:r>
            <a:endParaRPr lang="ja-JP" altLang="en-US" sz="3200" dirty="0"/>
          </a:p>
        </p:txBody>
      </p:sp>
      <p:sp>
        <p:nvSpPr>
          <p:cNvPr id="12" name="正方形/長方形 11"/>
          <p:cNvSpPr/>
          <p:nvPr/>
        </p:nvSpPr>
        <p:spPr>
          <a:xfrm>
            <a:off x="2648230" y="2204864"/>
            <a:ext cx="36519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～　サブタイトル　～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994515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/>
          <p:cNvSpPr/>
          <p:nvPr/>
        </p:nvSpPr>
        <p:spPr>
          <a:xfrm>
            <a:off x="0" y="-4829"/>
            <a:ext cx="9144000" cy="10879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417413" y="45768"/>
            <a:ext cx="77957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Introduction</a:t>
            </a:r>
            <a:r>
              <a:rPr lang="ja-JP" altLang="en-US" sz="2400" dirty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 </a:t>
            </a:r>
            <a:r>
              <a:rPr lang="ja-JP" altLang="en-US" sz="2400" dirty="0" smtClean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→ </a:t>
            </a:r>
            <a:r>
              <a:rPr lang="en-US" altLang="ja-JP" sz="2400" dirty="0" smtClean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Methods</a:t>
            </a:r>
            <a:r>
              <a:rPr lang="ja-JP" altLang="en-US" sz="2400" dirty="0" smtClean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 →　　　　　　　 → </a:t>
            </a:r>
            <a:r>
              <a:rPr lang="en-US" altLang="ja-JP" sz="2400" dirty="0" smtClean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Summary</a:t>
            </a:r>
            <a:endParaRPr lang="ja-JP" altLang="en-US" sz="2400" dirty="0">
              <a:solidFill>
                <a:schemeClr val="bg1"/>
              </a:solidFill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4211960" y="62190"/>
            <a:ext cx="1906378" cy="519330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0" y="646088"/>
            <a:ext cx="9144000" cy="595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35496" y="670053"/>
            <a:ext cx="85058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>
                <a:latin typeface="Arial" pitchFamily="34" charset="0"/>
                <a:ea typeface="ＭＳ ゴシック" pitchFamily="49" charset="-128"/>
              </a:rPr>
              <a:t>○○</a:t>
            </a:r>
            <a:r>
              <a:rPr lang="en-US" altLang="ja-JP" sz="3200" dirty="0" smtClean="0">
                <a:latin typeface="Arial" pitchFamily="34" charset="0"/>
                <a:ea typeface="ＭＳ ゴシック" pitchFamily="49" charset="-128"/>
              </a:rPr>
              <a:t>:</a:t>
            </a:r>
            <a:r>
              <a:rPr lang="ja-JP" altLang="en-US" sz="3200" dirty="0" smtClean="0">
                <a:latin typeface="Arial" pitchFamily="34" charset="0"/>
                <a:ea typeface="ＭＳ ゴシック" pitchFamily="49" charset="-128"/>
              </a:rPr>
              <a:t>　△△△△△△△△△△△△△△△△△</a:t>
            </a:r>
            <a:endParaRPr lang="ja-JP" altLang="en-US" sz="3200" dirty="0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-36512" y="44624"/>
            <a:ext cx="5453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１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8556824" y="56816"/>
            <a:ext cx="555887" cy="5400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8595854" y="34173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latin typeface="Arial" pitchFamily="34" charset="0"/>
                <a:ea typeface="ＭＳ ゴシック" pitchFamily="49" charset="-128"/>
              </a:rPr>
              <a:t>3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251520" y="1548081"/>
            <a:ext cx="88024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latin typeface="Arial" pitchFamily="34" charset="0"/>
                <a:ea typeface="ＭＳ ゴシック" pitchFamily="49" charset="-128"/>
              </a:rPr>
              <a:t>■以下の項目を「</a:t>
            </a:r>
            <a:r>
              <a:rPr lang="ja-JP" altLang="en-US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ＭＳ ゴシック" pitchFamily="49" charset="-128"/>
              </a:rPr>
              <a:t>図表やイラスト</a:t>
            </a:r>
            <a:r>
              <a:rPr lang="ja-JP" altLang="en-US" sz="3200" dirty="0" smtClean="0">
                <a:latin typeface="Arial" pitchFamily="34" charset="0"/>
                <a:ea typeface="ＭＳ ゴシック" pitchFamily="49" charset="-128"/>
              </a:rPr>
              <a:t>」で表現する</a:t>
            </a:r>
            <a:endParaRPr lang="en-US" altLang="ja-JP" sz="3200" dirty="0" smtClean="0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83568" y="2132856"/>
            <a:ext cx="83920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latin typeface="Arial" pitchFamily="34" charset="0"/>
                <a:ea typeface="ＭＳ ゴシック" pitchFamily="49" charset="-128"/>
              </a:rPr>
              <a:t>※</a:t>
            </a:r>
            <a:r>
              <a:rPr lang="ja-JP" altLang="en-US" sz="3200" dirty="0" smtClean="0">
                <a:latin typeface="Arial" pitchFamily="34" charset="0"/>
                <a:ea typeface="ＭＳ ゴシック" pitchFamily="49" charset="-128"/>
              </a:rPr>
              <a:t>必要に応じていくつかのスライドを用いる</a:t>
            </a:r>
            <a:endParaRPr lang="en-US" altLang="ja-JP" sz="3200" dirty="0" smtClean="0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283968" y="8050"/>
            <a:ext cx="18117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Results</a:t>
            </a:r>
          </a:p>
          <a:p>
            <a:r>
              <a:rPr lang="ja-JP" altLang="en-US" sz="2000" dirty="0" smtClean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＆</a:t>
            </a:r>
            <a:r>
              <a:rPr lang="en-US" altLang="ja-JP" sz="2000" dirty="0" smtClean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Discussions</a:t>
            </a:r>
            <a:endParaRPr lang="ja-JP" altLang="en-US" sz="2000" dirty="0">
              <a:solidFill>
                <a:schemeClr val="bg1"/>
              </a:solidFill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827584" y="3573016"/>
            <a:ext cx="44246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①</a:t>
            </a:r>
            <a:r>
              <a:rPr lang="ja-JP" altLang="en-US" sz="3200" smtClean="0"/>
              <a:t>　</a:t>
            </a:r>
            <a:r>
              <a:rPr lang="ja-JP" altLang="en-US" sz="3200" smtClean="0">
                <a:solidFill>
                  <a:schemeClr val="accent1">
                    <a:lumMod val="75000"/>
                  </a:schemeClr>
                </a:solidFill>
              </a:rPr>
              <a:t>結果</a:t>
            </a:r>
            <a:r>
              <a:rPr lang="ja-JP" altLang="en-US" sz="3200" dirty="0" smtClean="0"/>
              <a:t>　：データを示す</a:t>
            </a:r>
            <a:endParaRPr lang="en-US" altLang="ja-JP" sz="3200" dirty="0" smtClean="0"/>
          </a:p>
        </p:txBody>
      </p:sp>
      <p:sp>
        <p:nvSpPr>
          <p:cNvPr id="19" name="正方形/長方形 18"/>
          <p:cNvSpPr/>
          <p:nvPr/>
        </p:nvSpPr>
        <p:spPr>
          <a:xfrm>
            <a:off x="875311" y="4716433"/>
            <a:ext cx="78903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②　</a:t>
            </a:r>
            <a:r>
              <a:rPr lang="ja-JP" altLang="en-US" sz="3200" dirty="0" smtClean="0">
                <a:solidFill>
                  <a:schemeClr val="accent1">
                    <a:lumMod val="75000"/>
                  </a:schemeClr>
                </a:solidFill>
              </a:rPr>
              <a:t>考察</a:t>
            </a:r>
            <a:r>
              <a:rPr lang="ja-JP" altLang="en-US" sz="3200" dirty="0" smtClean="0"/>
              <a:t>　：結果から言えること（意見）を示す</a:t>
            </a:r>
            <a:endParaRPr lang="en-US" altLang="ja-JP" sz="3200" dirty="0" smtClean="0"/>
          </a:p>
        </p:txBody>
      </p:sp>
    </p:spTree>
    <p:extLst>
      <p:ext uri="{BB962C8B-B14F-4D97-AF65-F5344CB8AC3E}">
        <p14:creationId xmlns:p14="http://schemas.microsoft.com/office/powerpoint/2010/main" val="4052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/>
          <p:cNvSpPr/>
          <p:nvPr/>
        </p:nvSpPr>
        <p:spPr>
          <a:xfrm>
            <a:off x="0" y="-4829"/>
            <a:ext cx="9144000" cy="10879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417413" y="45768"/>
            <a:ext cx="77957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Introduction</a:t>
            </a:r>
            <a:r>
              <a:rPr lang="ja-JP" altLang="en-US" sz="2400" dirty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 </a:t>
            </a:r>
            <a:r>
              <a:rPr lang="ja-JP" altLang="en-US" sz="2400" dirty="0" smtClean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→ </a:t>
            </a:r>
            <a:r>
              <a:rPr lang="en-US" altLang="ja-JP" sz="2400" dirty="0" smtClean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Methods</a:t>
            </a:r>
            <a:r>
              <a:rPr lang="ja-JP" altLang="en-US" sz="2400" dirty="0" smtClean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 →　　　　　　　 → </a:t>
            </a:r>
            <a:r>
              <a:rPr lang="en-US" altLang="ja-JP" sz="2400" dirty="0" smtClean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Summary</a:t>
            </a:r>
            <a:endParaRPr lang="ja-JP" altLang="en-US" sz="2400" dirty="0">
              <a:solidFill>
                <a:schemeClr val="bg1"/>
              </a:solidFill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6660232" y="44624"/>
            <a:ext cx="1432290" cy="504056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0" y="646088"/>
            <a:ext cx="9144000" cy="595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35496" y="670053"/>
            <a:ext cx="85058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>
                <a:latin typeface="Arial" pitchFamily="34" charset="0"/>
                <a:ea typeface="ＭＳ ゴシック" pitchFamily="49" charset="-128"/>
              </a:rPr>
              <a:t>○○</a:t>
            </a:r>
            <a:r>
              <a:rPr lang="en-US" altLang="ja-JP" sz="3200" dirty="0" smtClean="0">
                <a:latin typeface="Arial" pitchFamily="34" charset="0"/>
                <a:ea typeface="ＭＳ ゴシック" pitchFamily="49" charset="-128"/>
              </a:rPr>
              <a:t>:</a:t>
            </a:r>
            <a:r>
              <a:rPr lang="ja-JP" altLang="en-US" sz="3200" dirty="0" smtClean="0">
                <a:latin typeface="Arial" pitchFamily="34" charset="0"/>
                <a:ea typeface="ＭＳ ゴシック" pitchFamily="49" charset="-128"/>
              </a:rPr>
              <a:t>　△△△△△△△△△△△△△△△△△</a:t>
            </a:r>
            <a:endParaRPr lang="ja-JP" altLang="en-US" sz="3200" dirty="0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-36512" y="44624"/>
            <a:ext cx="5453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１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8556824" y="56816"/>
            <a:ext cx="555887" cy="5400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8595854" y="34173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latin typeface="Arial" pitchFamily="34" charset="0"/>
                <a:ea typeface="ＭＳ ゴシック" pitchFamily="49" charset="-128"/>
              </a:rPr>
              <a:t>4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251520" y="1548081"/>
            <a:ext cx="88024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latin typeface="Arial" pitchFamily="34" charset="0"/>
                <a:ea typeface="ＭＳ ゴシック" pitchFamily="49" charset="-128"/>
              </a:rPr>
              <a:t>■以下の項目を「</a:t>
            </a:r>
            <a:r>
              <a:rPr lang="ja-JP" altLang="en-US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ＭＳ ゴシック" pitchFamily="49" charset="-128"/>
              </a:rPr>
              <a:t>図表やイラスト</a:t>
            </a:r>
            <a:r>
              <a:rPr lang="ja-JP" altLang="en-US" sz="3200" dirty="0" smtClean="0">
                <a:latin typeface="Arial" pitchFamily="34" charset="0"/>
                <a:ea typeface="ＭＳ ゴシック" pitchFamily="49" charset="-128"/>
              </a:rPr>
              <a:t>」で表現する</a:t>
            </a:r>
            <a:endParaRPr lang="en-US" altLang="ja-JP" sz="3200" dirty="0" smtClean="0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83568" y="2132856"/>
            <a:ext cx="83920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latin typeface="Arial" pitchFamily="34" charset="0"/>
                <a:ea typeface="ＭＳ ゴシック" pitchFamily="49" charset="-128"/>
              </a:rPr>
              <a:t>※</a:t>
            </a:r>
            <a:r>
              <a:rPr lang="ja-JP" altLang="en-US" sz="3200" dirty="0" smtClean="0">
                <a:latin typeface="Arial" pitchFamily="34" charset="0"/>
                <a:ea typeface="ＭＳ ゴシック" pitchFamily="49" charset="-128"/>
              </a:rPr>
              <a:t>必要に応じていくつかのスライドを用いる</a:t>
            </a:r>
            <a:endParaRPr lang="en-US" altLang="ja-JP" sz="3200" dirty="0" smtClean="0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283968" y="8050"/>
            <a:ext cx="18117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Results</a:t>
            </a:r>
          </a:p>
          <a:p>
            <a:r>
              <a:rPr lang="ja-JP" altLang="en-US" sz="2000" dirty="0" smtClean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＆</a:t>
            </a:r>
            <a:r>
              <a:rPr lang="en-US" altLang="ja-JP" sz="2000" dirty="0" smtClean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Discussions</a:t>
            </a:r>
            <a:endParaRPr lang="ja-JP" altLang="en-US" sz="2000" dirty="0">
              <a:solidFill>
                <a:schemeClr val="bg1"/>
              </a:solidFill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205" y="2996952"/>
            <a:ext cx="31470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latin typeface="Arial" pitchFamily="34" charset="0"/>
                <a:ea typeface="ＭＳ ゴシック" pitchFamily="49" charset="-128"/>
              </a:rPr>
              <a:t>①</a:t>
            </a:r>
            <a:r>
              <a:rPr lang="en-US" altLang="ja-JP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ＭＳ ゴシック" pitchFamily="49" charset="-128"/>
              </a:rPr>
              <a:t>Conclusion</a:t>
            </a:r>
            <a:r>
              <a:rPr lang="ja-JP" altLang="en-US" sz="3200" dirty="0" smtClean="0">
                <a:latin typeface="Arial" pitchFamily="34" charset="0"/>
                <a:ea typeface="ＭＳ ゴシック" pitchFamily="49" charset="-128"/>
              </a:rPr>
              <a:t> ：</a:t>
            </a:r>
            <a:endParaRPr lang="en-US" altLang="ja-JP" sz="3200" dirty="0" smtClean="0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5496" y="4005064"/>
            <a:ext cx="31229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latin typeface="Arial" pitchFamily="34" charset="0"/>
                <a:ea typeface="ＭＳ ゴシック" pitchFamily="49" charset="-128"/>
              </a:rPr>
              <a:t>②</a:t>
            </a:r>
            <a:r>
              <a:rPr lang="en-US" altLang="ja-JP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ＭＳ ゴシック" pitchFamily="49" charset="-128"/>
              </a:rPr>
              <a:t>Future Plan</a:t>
            </a:r>
            <a:r>
              <a:rPr lang="ja-JP" altLang="en-US" sz="3200" dirty="0" smtClean="0">
                <a:latin typeface="Arial" pitchFamily="34" charset="0"/>
                <a:ea typeface="ＭＳ ゴシック" pitchFamily="49" charset="-128"/>
              </a:rPr>
              <a:t>：</a:t>
            </a:r>
            <a:endParaRPr lang="en-US" altLang="ja-JP" sz="3200" dirty="0" smtClean="0">
              <a:latin typeface="Arial" pitchFamily="34" charset="0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425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1835696" y="2636912"/>
            <a:ext cx="53463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000" dirty="0" smtClean="0">
                <a:latin typeface="Arial" pitchFamily="34" charset="0"/>
                <a:ea typeface="ＭＳ ゴシック" pitchFamily="49" charset="-128"/>
              </a:rPr>
              <a:t>Thank you for listening</a:t>
            </a:r>
            <a:endParaRPr lang="ja-JP" altLang="en-US" sz="4000" dirty="0">
              <a:latin typeface="Arial" pitchFamily="34" charset="0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6490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827584" y="2996952"/>
            <a:ext cx="77428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①　</a:t>
            </a:r>
            <a:r>
              <a:rPr lang="ja-JP" altLang="en-US" sz="3200" dirty="0" smtClean="0">
                <a:solidFill>
                  <a:schemeClr val="accent1">
                    <a:lumMod val="75000"/>
                  </a:schemeClr>
                </a:solidFill>
              </a:rPr>
              <a:t>背景</a:t>
            </a:r>
            <a:r>
              <a:rPr lang="ja-JP" altLang="en-US" sz="3200" dirty="0" smtClean="0"/>
              <a:t>　：先行研究や課題に至る動機など</a:t>
            </a:r>
            <a:endParaRPr lang="en-US" altLang="ja-JP" sz="3200" dirty="0" smtClean="0"/>
          </a:p>
        </p:txBody>
      </p:sp>
      <p:sp>
        <p:nvSpPr>
          <p:cNvPr id="14" name="正方形/長方形 13"/>
          <p:cNvSpPr/>
          <p:nvPr/>
        </p:nvSpPr>
        <p:spPr>
          <a:xfrm>
            <a:off x="875311" y="4140369"/>
            <a:ext cx="76819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②　</a:t>
            </a:r>
            <a:r>
              <a:rPr lang="ja-JP" altLang="en-US" sz="3200" dirty="0" smtClean="0">
                <a:solidFill>
                  <a:schemeClr val="accent1">
                    <a:lumMod val="75000"/>
                  </a:schemeClr>
                </a:solidFill>
              </a:rPr>
              <a:t>課題</a:t>
            </a:r>
            <a:r>
              <a:rPr lang="ja-JP" altLang="en-US" sz="3200" dirty="0" smtClean="0"/>
              <a:t>　：解決したい課題</a:t>
            </a:r>
            <a:r>
              <a:rPr lang="ja-JP" altLang="en-US" sz="3200" dirty="0"/>
              <a:t>（</a:t>
            </a:r>
            <a:r>
              <a:rPr lang="ja-JP" altLang="en-US" sz="3200" dirty="0" smtClean="0"/>
              <a:t>疑問文がよい）</a:t>
            </a:r>
            <a:endParaRPr lang="en-US" altLang="ja-JP" sz="3200" dirty="0" smtClean="0"/>
          </a:p>
        </p:txBody>
      </p:sp>
      <p:sp>
        <p:nvSpPr>
          <p:cNvPr id="15" name="正方形/長方形 14"/>
          <p:cNvSpPr/>
          <p:nvPr/>
        </p:nvSpPr>
        <p:spPr>
          <a:xfrm>
            <a:off x="251520" y="1548081"/>
            <a:ext cx="81580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■　以下の項目を「</a:t>
            </a:r>
            <a:r>
              <a:rPr lang="ja-JP" altLang="en-US" sz="3200" dirty="0" smtClean="0">
                <a:solidFill>
                  <a:schemeClr val="accent1">
                    <a:lumMod val="75000"/>
                  </a:schemeClr>
                </a:solidFill>
              </a:rPr>
              <a:t>図表やイラスト</a:t>
            </a:r>
            <a:r>
              <a:rPr lang="ja-JP" altLang="en-US" sz="3200" dirty="0" smtClean="0"/>
              <a:t>」で表現する</a:t>
            </a:r>
            <a:endParaRPr lang="en-US" altLang="ja-JP" sz="3200" dirty="0" smtClean="0"/>
          </a:p>
        </p:txBody>
      </p:sp>
      <p:sp>
        <p:nvSpPr>
          <p:cNvPr id="16" name="正方形/長方形 15"/>
          <p:cNvSpPr/>
          <p:nvPr/>
        </p:nvSpPr>
        <p:spPr>
          <a:xfrm>
            <a:off x="912053" y="5364505"/>
            <a:ext cx="67617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③　</a:t>
            </a:r>
            <a:r>
              <a:rPr lang="ja-JP" altLang="en-US" sz="3200" dirty="0" smtClean="0">
                <a:solidFill>
                  <a:schemeClr val="accent1">
                    <a:lumMod val="75000"/>
                  </a:schemeClr>
                </a:solidFill>
              </a:rPr>
              <a:t>仮説</a:t>
            </a:r>
            <a:r>
              <a:rPr lang="ja-JP" altLang="en-US" sz="3200" dirty="0" smtClean="0"/>
              <a:t>　：課題に対して予想した答え</a:t>
            </a:r>
            <a:endParaRPr lang="en-US" altLang="ja-JP" sz="3200" dirty="0" smtClean="0"/>
          </a:p>
        </p:txBody>
      </p:sp>
      <p:sp>
        <p:nvSpPr>
          <p:cNvPr id="24" name="正方形/長方形 23"/>
          <p:cNvSpPr/>
          <p:nvPr/>
        </p:nvSpPr>
        <p:spPr>
          <a:xfrm>
            <a:off x="0" y="-4829"/>
            <a:ext cx="9144000" cy="10879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417413" y="45768"/>
            <a:ext cx="68002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 smtClean="0">
                <a:solidFill>
                  <a:schemeClr val="bg1"/>
                </a:solidFill>
              </a:rPr>
              <a:t>序論　→　方法　→　結果＆考察　→　まとめ</a:t>
            </a:r>
            <a:endParaRPr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430641" y="45768"/>
            <a:ext cx="889340" cy="504056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0" y="646088"/>
            <a:ext cx="9144000" cy="595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35496" y="670053"/>
            <a:ext cx="83647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/>
              <a:t>○○</a:t>
            </a:r>
            <a:r>
              <a:rPr lang="en-US" altLang="ja-JP" sz="3200" dirty="0" smtClean="0"/>
              <a:t>:</a:t>
            </a:r>
            <a:r>
              <a:rPr lang="ja-JP" altLang="en-US" sz="3200" dirty="0" smtClean="0"/>
              <a:t>　△△△△△△△△△△△△△△△△△</a:t>
            </a:r>
            <a:endParaRPr lang="ja-JP" altLang="en-US" sz="3200" dirty="0"/>
          </a:p>
        </p:txBody>
      </p:sp>
      <p:sp>
        <p:nvSpPr>
          <p:cNvPr id="29" name="正方形/長方形 28"/>
          <p:cNvSpPr/>
          <p:nvPr/>
        </p:nvSpPr>
        <p:spPr>
          <a:xfrm>
            <a:off x="-36512" y="44624"/>
            <a:ext cx="431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</a:rPr>
              <a:t>１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8556824" y="56816"/>
            <a:ext cx="555887" cy="5400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8595854" y="34173"/>
            <a:ext cx="4651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１</a:t>
            </a:r>
            <a:endParaRPr lang="ja-JP" altLang="en-US" sz="3200" dirty="0"/>
          </a:p>
        </p:txBody>
      </p:sp>
      <p:sp>
        <p:nvSpPr>
          <p:cNvPr id="32" name="正方形/長方形 31"/>
          <p:cNvSpPr/>
          <p:nvPr/>
        </p:nvSpPr>
        <p:spPr>
          <a:xfrm>
            <a:off x="1043608" y="2132856"/>
            <a:ext cx="75729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/>
              <a:t>※</a:t>
            </a:r>
            <a:r>
              <a:rPr lang="ja-JP" altLang="en-US" sz="3200" dirty="0" smtClean="0"/>
              <a:t>必要に応じていくつかのスライドを用いる</a:t>
            </a:r>
            <a:endParaRPr lang="en-US" altLang="ja-JP" sz="3200" dirty="0" smtClean="0"/>
          </a:p>
        </p:txBody>
      </p:sp>
    </p:spTree>
    <p:extLst>
      <p:ext uri="{BB962C8B-B14F-4D97-AF65-F5344CB8AC3E}">
        <p14:creationId xmlns:p14="http://schemas.microsoft.com/office/powerpoint/2010/main" val="424654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827584" y="3573016"/>
            <a:ext cx="76354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①　</a:t>
            </a:r>
            <a:r>
              <a:rPr lang="ja-JP" altLang="en-US" sz="3200" dirty="0" smtClean="0">
                <a:solidFill>
                  <a:schemeClr val="accent1">
                    <a:lumMod val="75000"/>
                  </a:schemeClr>
                </a:solidFill>
              </a:rPr>
              <a:t>研究対象</a:t>
            </a:r>
            <a:r>
              <a:rPr lang="ja-JP" altLang="en-US" sz="3200" dirty="0" smtClean="0"/>
              <a:t>　：研究対象の生物、物、現象</a:t>
            </a:r>
            <a:endParaRPr lang="en-US" altLang="ja-JP" sz="3200" dirty="0" smtClean="0"/>
          </a:p>
        </p:txBody>
      </p:sp>
      <p:sp>
        <p:nvSpPr>
          <p:cNvPr id="14" name="正方形/長方形 13"/>
          <p:cNvSpPr/>
          <p:nvPr/>
        </p:nvSpPr>
        <p:spPr>
          <a:xfrm>
            <a:off x="875311" y="4716433"/>
            <a:ext cx="770435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②　</a:t>
            </a:r>
            <a:r>
              <a:rPr lang="ja-JP" altLang="en-US" sz="3200" dirty="0" smtClean="0">
                <a:solidFill>
                  <a:schemeClr val="accent1">
                    <a:lumMod val="75000"/>
                  </a:schemeClr>
                </a:solidFill>
              </a:rPr>
              <a:t>検証方法</a:t>
            </a:r>
            <a:r>
              <a:rPr lang="ja-JP" altLang="en-US" sz="3200" dirty="0" smtClean="0"/>
              <a:t>　：どのように研究したのか？</a:t>
            </a:r>
            <a:endParaRPr lang="en-US" altLang="ja-JP" sz="3200" dirty="0"/>
          </a:p>
          <a:p>
            <a:r>
              <a:rPr lang="ja-JP" altLang="en-US" sz="3200" dirty="0" smtClean="0"/>
              <a:t>　　　　　　　　　　　どのような実験、調査か？</a:t>
            </a:r>
            <a:endParaRPr lang="en-US" altLang="ja-JP" sz="3200" dirty="0"/>
          </a:p>
        </p:txBody>
      </p:sp>
      <p:sp>
        <p:nvSpPr>
          <p:cNvPr id="24" name="正方形/長方形 23"/>
          <p:cNvSpPr/>
          <p:nvPr/>
        </p:nvSpPr>
        <p:spPr>
          <a:xfrm>
            <a:off x="0" y="-4829"/>
            <a:ext cx="9144000" cy="10879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417413" y="45768"/>
            <a:ext cx="68002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 smtClean="0">
                <a:solidFill>
                  <a:schemeClr val="bg1"/>
                </a:solidFill>
              </a:rPr>
              <a:t>序論　→　方法　→　結果＆考察　→　まとめ</a:t>
            </a:r>
            <a:endParaRPr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1979712" y="45768"/>
            <a:ext cx="889340" cy="504056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0" y="646088"/>
            <a:ext cx="9144000" cy="595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35496" y="670053"/>
            <a:ext cx="83647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/>
              <a:t>○○</a:t>
            </a:r>
            <a:r>
              <a:rPr lang="en-US" altLang="ja-JP" sz="3200" dirty="0" smtClean="0"/>
              <a:t>:</a:t>
            </a:r>
            <a:r>
              <a:rPr lang="ja-JP" altLang="en-US" sz="3200" dirty="0" smtClean="0"/>
              <a:t>　△△△△△△△△△△△△△△△△△</a:t>
            </a:r>
            <a:endParaRPr lang="ja-JP" altLang="en-US" sz="3200" dirty="0"/>
          </a:p>
        </p:txBody>
      </p:sp>
      <p:sp>
        <p:nvSpPr>
          <p:cNvPr id="29" name="正方形/長方形 28"/>
          <p:cNvSpPr/>
          <p:nvPr/>
        </p:nvSpPr>
        <p:spPr>
          <a:xfrm>
            <a:off x="-36512" y="44624"/>
            <a:ext cx="431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</a:rPr>
              <a:t>１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8556824" y="56816"/>
            <a:ext cx="555887" cy="5400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8595854" y="34173"/>
            <a:ext cx="4651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２</a:t>
            </a:r>
            <a:endParaRPr lang="ja-JP" altLang="en-US" sz="3200" dirty="0"/>
          </a:p>
        </p:txBody>
      </p:sp>
      <p:sp>
        <p:nvSpPr>
          <p:cNvPr id="17" name="正方形/長方形 16"/>
          <p:cNvSpPr/>
          <p:nvPr/>
        </p:nvSpPr>
        <p:spPr>
          <a:xfrm>
            <a:off x="251520" y="1548081"/>
            <a:ext cx="81580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■　以下の項目を「</a:t>
            </a:r>
            <a:r>
              <a:rPr lang="ja-JP" altLang="en-US" sz="3200" dirty="0" smtClean="0">
                <a:solidFill>
                  <a:schemeClr val="accent1">
                    <a:lumMod val="75000"/>
                  </a:schemeClr>
                </a:solidFill>
              </a:rPr>
              <a:t>図表やイラスト</a:t>
            </a:r>
            <a:r>
              <a:rPr lang="ja-JP" altLang="en-US" sz="3200" dirty="0" smtClean="0"/>
              <a:t>」で表現する</a:t>
            </a:r>
            <a:endParaRPr lang="en-US" altLang="ja-JP" sz="3200" dirty="0" smtClean="0"/>
          </a:p>
        </p:txBody>
      </p:sp>
      <p:sp>
        <p:nvSpPr>
          <p:cNvPr id="19" name="正方形/長方形 18"/>
          <p:cNvSpPr/>
          <p:nvPr/>
        </p:nvSpPr>
        <p:spPr>
          <a:xfrm>
            <a:off x="1043608" y="2132856"/>
            <a:ext cx="75729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/>
              <a:t>※</a:t>
            </a:r>
            <a:r>
              <a:rPr lang="ja-JP" altLang="en-US" sz="3200" dirty="0" smtClean="0"/>
              <a:t>必要に応じていくつかのスライドを用いる</a:t>
            </a:r>
            <a:endParaRPr lang="en-US" altLang="ja-JP" sz="3200" dirty="0" smtClean="0"/>
          </a:p>
        </p:txBody>
      </p:sp>
    </p:spTree>
    <p:extLst>
      <p:ext uri="{BB962C8B-B14F-4D97-AF65-F5344CB8AC3E}">
        <p14:creationId xmlns:p14="http://schemas.microsoft.com/office/powerpoint/2010/main" val="253522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827584" y="3573016"/>
            <a:ext cx="44246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①　</a:t>
            </a:r>
            <a:r>
              <a:rPr lang="ja-JP" altLang="en-US" sz="3200" dirty="0" smtClean="0">
                <a:solidFill>
                  <a:schemeClr val="accent1">
                    <a:lumMod val="75000"/>
                  </a:schemeClr>
                </a:solidFill>
              </a:rPr>
              <a:t>結果</a:t>
            </a:r>
            <a:r>
              <a:rPr lang="ja-JP" altLang="en-US" sz="3200" dirty="0" smtClean="0"/>
              <a:t>　：データを示す</a:t>
            </a:r>
            <a:endParaRPr lang="en-US" altLang="ja-JP" sz="3200" dirty="0" smtClean="0"/>
          </a:p>
        </p:txBody>
      </p:sp>
      <p:sp>
        <p:nvSpPr>
          <p:cNvPr id="14" name="正方形/長方形 13"/>
          <p:cNvSpPr/>
          <p:nvPr/>
        </p:nvSpPr>
        <p:spPr>
          <a:xfrm>
            <a:off x="875311" y="4716433"/>
            <a:ext cx="78903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②　</a:t>
            </a:r>
            <a:r>
              <a:rPr lang="ja-JP" altLang="en-US" sz="3200" dirty="0" smtClean="0">
                <a:solidFill>
                  <a:schemeClr val="accent1">
                    <a:lumMod val="75000"/>
                  </a:schemeClr>
                </a:solidFill>
              </a:rPr>
              <a:t>考察</a:t>
            </a:r>
            <a:r>
              <a:rPr lang="ja-JP" altLang="en-US" sz="3200" dirty="0" smtClean="0"/>
              <a:t>　：結果から言えること（意見）を示す</a:t>
            </a:r>
            <a:endParaRPr lang="en-US" altLang="ja-JP" sz="3200" dirty="0" smtClean="0"/>
          </a:p>
        </p:txBody>
      </p:sp>
      <p:sp>
        <p:nvSpPr>
          <p:cNvPr id="24" name="正方形/長方形 23"/>
          <p:cNvSpPr/>
          <p:nvPr/>
        </p:nvSpPr>
        <p:spPr>
          <a:xfrm>
            <a:off x="0" y="-4829"/>
            <a:ext cx="9144000" cy="10879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417413" y="45768"/>
            <a:ext cx="68002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 smtClean="0">
                <a:solidFill>
                  <a:schemeClr val="bg1"/>
                </a:solidFill>
              </a:rPr>
              <a:t>序論　→　方法　→　結果＆考察　→　まとめ</a:t>
            </a:r>
            <a:endParaRPr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3411088" y="44624"/>
            <a:ext cx="2097016" cy="504056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0" y="646088"/>
            <a:ext cx="9144000" cy="595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35496" y="670053"/>
            <a:ext cx="83647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/>
              <a:t>○○</a:t>
            </a:r>
            <a:r>
              <a:rPr lang="en-US" altLang="ja-JP" sz="3200" dirty="0" smtClean="0"/>
              <a:t>:</a:t>
            </a:r>
            <a:r>
              <a:rPr lang="ja-JP" altLang="en-US" sz="3200" dirty="0" smtClean="0"/>
              <a:t>　△△△△△△△△△△△△△△△△△</a:t>
            </a:r>
            <a:endParaRPr lang="ja-JP" altLang="en-US" sz="3200" dirty="0"/>
          </a:p>
        </p:txBody>
      </p:sp>
      <p:sp>
        <p:nvSpPr>
          <p:cNvPr id="29" name="正方形/長方形 28"/>
          <p:cNvSpPr/>
          <p:nvPr/>
        </p:nvSpPr>
        <p:spPr>
          <a:xfrm>
            <a:off x="-36512" y="44624"/>
            <a:ext cx="431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</a:rPr>
              <a:t>１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8556824" y="56816"/>
            <a:ext cx="555887" cy="5400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8595854" y="34173"/>
            <a:ext cx="4651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３</a:t>
            </a:r>
            <a:endParaRPr lang="ja-JP" altLang="en-US" sz="3200" dirty="0"/>
          </a:p>
        </p:txBody>
      </p:sp>
      <p:sp>
        <p:nvSpPr>
          <p:cNvPr id="17" name="正方形/長方形 16"/>
          <p:cNvSpPr/>
          <p:nvPr/>
        </p:nvSpPr>
        <p:spPr>
          <a:xfrm>
            <a:off x="251520" y="1548081"/>
            <a:ext cx="81580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■　以下の項目を「</a:t>
            </a:r>
            <a:r>
              <a:rPr lang="ja-JP" altLang="en-US" sz="3200" dirty="0" smtClean="0">
                <a:solidFill>
                  <a:schemeClr val="accent1">
                    <a:lumMod val="75000"/>
                  </a:schemeClr>
                </a:solidFill>
              </a:rPr>
              <a:t>図表やイラスト</a:t>
            </a:r>
            <a:r>
              <a:rPr lang="ja-JP" altLang="en-US" sz="3200" dirty="0" smtClean="0"/>
              <a:t>」で表現する</a:t>
            </a:r>
            <a:endParaRPr lang="en-US" altLang="ja-JP" sz="3200" dirty="0" smtClean="0"/>
          </a:p>
        </p:txBody>
      </p:sp>
      <p:sp>
        <p:nvSpPr>
          <p:cNvPr id="15" name="正方形/長方形 14"/>
          <p:cNvSpPr/>
          <p:nvPr/>
        </p:nvSpPr>
        <p:spPr>
          <a:xfrm>
            <a:off x="1043608" y="2132856"/>
            <a:ext cx="75729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/>
              <a:t>※</a:t>
            </a:r>
            <a:r>
              <a:rPr lang="ja-JP" altLang="en-US" sz="3200" dirty="0" smtClean="0"/>
              <a:t>必要に応じていくつかのスライドを用いる</a:t>
            </a:r>
            <a:endParaRPr lang="en-US" altLang="ja-JP" sz="3200" dirty="0" smtClean="0"/>
          </a:p>
        </p:txBody>
      </p:sp>
    </p:spTree>
    <p:extLst>
      <p:ext uri="{BB962C8B-B14F-4D97-AF65-F5344CB8AC3E}">
        <p14:creationId xmlns:p14="http://schemas.microsoft.com/office/powerpoint/2010/main" val="219543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827584" y="2924944"/>
            <a:ext cx="80570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①　</a:t>
            </a:r>
            <a:r>
              <a:rPr lang="ja-JP" altLang="en-US" sz="3200" dirty="0" smtClean="0">
                <a:solidFill>
                  <a:schemeClr val="accent1">
                    <a:lumMod val="75000"/>
                  </a:schemeClr>
                </a:solidFill>
              </a:rPr>
              <a:t>結論</a:t>
            </a:r>
            <a:r>
              <a:rPr lang="ja-JP" altLang="en-US" sz="3200" dirty="0" smtClean="0"/>
              <a:t>　：設定した課題や仮説に対する答え</a:t>
            </a:r>
            <a:endParaRPr lang="en-US" altLang="ja-JP" sz="3200" dirty="0" smtClean="0"/>
          </a:p>
        </p:txBody>
      </p:sp>
      <p:sp>
        <p:nvSpPr>
          <p:cNvPr id="14" name="正方形/長方形 13"/>
          <p:cNvSpPr/>
          <p:nvPr/>
        </p:nvSpPr>
        <p:spPr>
          <a:xfrm>
            <a:off x="875311" y="3717032"/>
            <a:ext cx="7383753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②　</a:t>
            </a:r>
            <a:r>
              <a:rPr lang="ja-JP" altLang="en-US" sz="3200" dirty="0" smtClean="0">
                <a:solidFill>
                  <a:schemeClr val="accent1">
                    <a:lumMod val="75000"/>
                  </a:schemeClr>
                </a:solidFill>
              </a:rPr>
              <a:t>根拠</a:t>
            </a:r>
            <a:r>
              <a:rPr lang="ja-JP" altLang="en-US" sz="3200" dirty="0" smtClean="0"/>
              <a:t>　：結論</a:t>
            </a:r>
            <a:r>
              <a:rPr lang="ja-JP" altLang="en-US" sz="3200" dirty="0"/>
              <a:t>の</a:t>
            </a:r>
            <a:r>
              <a:rPr lang="ja-JP" altLang="en-US" sz="3200" dirty="0" smtClean="0"/>
              <a:t>裏付けになる考え</a:t>
            </a:r>
            <a:endParaRPr lang="en-US" altLang="ja-JP" sz="3200" dirty="0" smtClean="0"/>
          </a:p>
          <a:p>
            <a:r>
              <a:rPr lang="ja-JP" altLang="en-US" sz="3200" dirty="0"/>
              <a:t>　</a:t>
            </a:r>
            <a:r>
              <a:rPr lang="ja-JP" altLang="en-US" sz="3200" dirty="0" smtClean="0"/>
              <a:t>　　　　　　先行研究があれば示す。</a:t>
            </a:r>
            <a:endParaRPr lang="en-US" altLang="ja-JP" sz="3200" dirty="0" smtClean="0"/>
          </a:p>
          <a:p>
            <a:r>
              <a:rPr lang="ja-JP" altLang="en-US" sz="3200" dirty="0"/>
              <a:t>　</a:t>
            </a:r>
            <a:r>
              <a:rPr lang="ja-JP" altLang="en-US" sz="3200" dirty="0" smtClean="0"/>
              <a:t>　　　　　　なければ自分の考えを示す。</a:t>
            </a:r>
            <a:endParaRPr lang="en-US" altLang="ja-JP" sz="3200" dirty="0" smtClean="0"/>
          </a:p>
        </p:txBody>
      </p:sp>
      <p:sp>
        <p:nvSpPr>
          <p:cNvPr id="24" name="正方形/長方形 23"/>
          <p:cNvSpPr/>
          <p:nvPr/>
        </p:nvSpPr>
        <p:spPr>
          <a:xfrm>
            <a:off x="0" y="-4829"/>
            <a:ext cx="9144000" cy="10879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417413" y="45768"/>
            <a:ext cx="68002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 smtClean="0">
                <a:solidFill>
                  <a:schemeClr val="bg1"/>
                </a:solidFill>
              </a:rPr>
              <a:t>序論　→　方法　→　結果＆考察　→　まとめ</a:t>
            </a:r>
            <a:endParaRPr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6034382" y="44624"/>
            <a:ext cx="1183711" cy="504056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0" y="646088"/>
            <a:ext cx="9144000" cy="595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35496" y="670053"/>
            <a:ext cx="83647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/>
              <a:t>○○</a:t>
            </a:r>
            <a:r>
              <a:rPr lang="en-US" altLang="ja-JP" sz="3200" dirty="0" smtClean="0"/>
              <a:t>:</a:t>
            </a:r>
            <a:r>
              <a:rPr lang="ja-JP" altLang="en-US" sz="3200" dirty="0" smtClean="0"/>
              <a:t>　△△△△△△△△△△△△△△△△△</a:t>
            </a:r>
            <a:endParaRPr lang="ja-JP" altLang="en-US" sz="3200" dirty="0"/>
          </a:p>
        </p:txBody>
      </p:sp>
      <p:sp>
        <p:nvSpPr>
          <p:cNvPr id="29" name="正方形/長方形 28"/>
          <p:cNvSpPr/>
          <p:nvPr/>
        </p:nvSpPr>
        <p:spPr>
          <a:xfrm>
            <a:off x="-36512" y="44624"/>
            <a:ext cx="431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</a:rPr>
              <a:t>１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8556824" y="56816"/>
            <a:ext cx="555887" cy="5400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8595854" y="34173"/>
            <a:ext cx="4651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４</a:t>
            </a:r>
            <a:endParaRPr lang="ja-JP" altLang="en-US" sz="3200" dirty="0"/>
          </a:p>
        </p:txBody>
      </p:sp>
      <p:sp>
        <p:nvSpPr>
          <p:cNvPr id="17" name="正方形/長方形 16"/>
          <p:cNvSpPr/>
          <p:nvPr/>
        </p:nvSpPr>
        <p:spPr>
          <a:xfrm>
            <a:off x="251520" y="1548081"/>
            <a:ext cx="81580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■　以下の項目を「</a:t>
            </a:r>
            <a:r>
              <a:rPr lang="ja-JP" altLang="en-US" sz="3200" dirty="0" smtClean="0">
                <a:solidFill>
                  <a:schemeClr val="accent1">
                    <a:lumMod val="75000"/>
                  </a:schemeClr>
                </a:solidFill>
              </a:rPr>
              <a:t>図表やイラスト</a:t>
            </a:r>
            <a:r>
              <a:rPr lang="ja-JP" altLang="en-US" sz="3200" dirty="0" smtClean="0"/>
              <a:t>」で表現する</a:t>
            </a:r>
            <a:endParaRPr lang="en-US" altLang="ja-JP" sz="3200" dirty="0" smtClean="0"/>
          </a:p>
        </p:txBody>
      </p:sp>
      <p:sp>
        <p:nvSpPr>
          <p:cNvPr id="15" name="正方形/長方形 14"/>
          <p:cNvSpPr/>
          <p:nvPr/>
        </p:nvSpPr>
        <p:spPr>
          <a:xfrm>
            <a:off x="1043608" y="2132856"/>
            <a:ext cx="75729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/>
              <a:t>※</a:t>
            </a:r>
            <a:r>
              <a:rPr lang="ja-JP" altLang="en-US" sz="3200" dirty="0" smtClean="0"/>
              <a:t>必要に応じていくつかのスライドを用いる</a:t>
            </a:r>
            <a:endParaRPr lang="en-US" altLang="ja-JP" sz="3200" dirty="0" smtClean="0"/>
          </a:p>
        </p:txBody>
      </p:sp>
      <p:sp>
        <p:nvSpPr>
          <p:cNvPr id="16" name="正方形/長方形 15"/>
          <p:cNvSpPr/>
          <p:nvPr/>
        </p:nvSpPr>
        <p:spPr>
          <a:xfrm>
            <a:off x="847478" y="5459740"/>
            <a:ext cx="661591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③　</a:t>
            </a:r>
            <a:r>
              <a:rPr lang="ja-JP" altLang="en-US" sz="3200" dirty="0" smtClean="0">
                <a:solidFill>
                  <a:schemeClr val="accent1">
                    <a:lumMod val="75000"/>
                  </a:schemeClr>
                </a:solidFill>
              </a:rPr>
              <a:t>展望</a:t>
            </a:r>
            <a:r>
              <a:rPr lang="ja-JP" altLang="en-US" sz="3200" dirty="0" smtClean="0"/>
              <a:t>　：残っている課題、応用例、</a:t>
            </a:r>
            <a:endParaRPr lang="en-US" altLang="ja-JP" sz="3200" dirty="0" smtClean="0"/>
          </a:p>
          <a:p>
            <a:r>
              <a:rPr lang="ja-JP" altLang="en-US" sz="3200" dirty="0"/>
              <a:t>　</a:t>
            </a:r>
            <a:r>
              <a:rPr lang="ja-JP" altLang="en-US" sz="3200" dirty="0" smtClean="0"/>
              <a:t>　　　　　　発展課題を示す</a:t>
            </a:r>
            <a:endParaRPr lang="en-US" altLang="ja-JP" sz="3200" dirty="0" smtClean="0"/>
          </a:p>
        </p:txBody>
      </p:sp>
    </p:spTree>
    <p:extLst>
      <p:ext uri="{BB962C8B-B14F-4D97-AF65-F5344CB8AC3E}">
        <p14:creationId xmlns:p14="http://schemas.microsoft.com/office/powerpoint/2010/main" val="248486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971600" y="2636912"/>
            <a:ext cx="736611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 smtClean="0">
                <a:latin typeface="Arial" pitchFamily="34" charset="0"/>
                <a:ea typeface="ＭＳ ゴシック" pitchFamily="49" charset="-128"/>
              </a:rPr>
              <a:t>ご清聴ありがとうございました</a:t>
            </a:r>
            <a:endParaRPr lang="ja-JP" altLang="en-US" sz="4000" dirty="0">
              <a:latin typeface="Arial" pitchFamily="34" charset="0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3036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1043608" y="1333798"/>
            <a:ext cx="62634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000" dirty="0" smtClean="0">
                <a:latin typeface="Arial" pitchFamily="34" charset="0"/>
                <a:ea typeface="ＭＳ ゴシック" pitchFamily="49" charset="-128"/>
              </a:rPr>
              <a:t>『</a:t>
            </a:r>
            <a:r>
              <a:rPr lang="ja-JP" altLang="en-US" sz="4000" dirty="0" smtClean="0">
                <a:latin typeface="Arial" pitchFamily="34" charset="0"/>
                <a:ea typeface="ＭＳ ゴシック" pitchFamily="49" charset="-128"/>
              </a:rPr>
              <a:t>　　　　</a:t>
            </a:r>
            <a:r>
              <a:rPr lang="en-US" altLang="ja-JP" sz="4000" dirty="0" smtClean="0">
                <a:latin typeface="Arial" pitchFamily="34" charset="0"/>
                <a:ea typeface="ＭＳ ゴシック" pitchFamily="49" charset="-128"/>
              </a:rPr>
              <a:t>Title</a:t>
            </a:r>
            <a:r>
              <a:rPr lang="ja-JP" altLang="en-US" sz="4000" dirty="0" smtClean="0">
                <a:latin typeface="Arial" pitchFamily="34" charset="0"/>
                <a:ea typeface="ＭＳ ゴシック" pitchFamily="49" charset="-128"/>
              </a:rPr>
              <a:t>　　　　</a:t>
            </a:r>
            <a:r>
              <a:rPr lang="en-US" altLang="ja-JP" sz="4000" dirty="0" smtClean="0">
                <a:latin typeface="Arial" pitchFamily="34" charset="0"/>
                <a:ea typeface="ＭＳ ゴシック" pitchFamily="49" charset="-128"/>
              </a:rPr>
              <a:t>』</a:t>
            </a:r>
            <a:endParaRPr lang="ja-JP" altLang="en-US" sz="4000" dirty="0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691680" y="3335953"/>
            <a:ext cx="44005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latin typeface="Arial" pitchFamily="34" charset="0"/>
                <a:ea typeface="ＭＳ ゴシック" pitchFamily="49" charset="-128"/>
              </a:rPr>
              <a:t>Sumiyoshi</a:t>
            </a:r>
            <a:r>
              <a:rPr lang="ja-JP" altLang="en-US" sz="3200" dirty="0">
                <a:latin typeface="Arial" pitchFamily="34" charset="0"/>
                <a:ea typeface="ＭＳ ゴシック" pitchFamily="49" charset="-128"/>
              </a:rPr>
              <a:t> </a:t>
            </a:r>
            <a:r>
              <a:rPr lang="en-US" altLang="ja-JP" sz="3200" dirty="0" smtClean="0">
                <a:latin typeface="Arial" pitchFamily="34" charset="0"/>
                <a:ea typeface="ＭＳ ゴシック" pitchFamily="49" charset="-128"/>
              </a:rPr>
              <a:t>High School</a:t>
            </a:r>
            <a:endParaRPr lang="ja-JP" altLang="en-US" sz="3200" dirty="0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411760" y="4047322"/>
            <a:ext cx="51090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latin typeface="Arial" pitchFamily="34" charset="0"/>
                <a:ea typeface="ＭＳ ゴシック" pitchFamily="49" charset="-128"/>
              </a:rPr>
              <a:t>○年　○○○○　△△△△</a:t>
            </a:r>
            <a:endParaRPr lang="ja-JP" altLang="en-US" sz="3200" dirty="0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402922" y="4704105"/>
            <a:ext cx="51090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latin typeface="Arial" pitchFamily="34" charset="0"/>
                <a:ea typeface="ＭＳ ゴシック" pitchFamily="49" charset="-128"/>
              </a:rPr>
              <a:t>○年　○○○○　△△△△</a:t>
            </a:r>
            <a:endParaRPr lang="ja-JP" altLang="en-US" sz="3200" dirty="0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424162" y="5364505"/>
            <a:ext cx="3877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latin typeface="Arial" pitchFamily="34" charset="0"/>
                <a:ea typeface="ＭＳ ゴシック" pitchFamily="49" charset="-128"/>
              </a:rPr>
              <a:t>○○○○　△△△△</a:t>
            </a:r>
            <a:endParaRPr lang="ja-JP" altLang="en-US" sz="3200" dirty="0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627784" y="2041684"/>
            <a:ext cx="29193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atin typeface="Arial" pitchFamily="34" charset="0"/>
                <a:ea typeface="ＭＳ ゴシック" pitchFamily="49" charset="-128"/>
              </a:rPr>
              <a:t>～　</a:t>
            </a:r>
            <a:r>
              <a:rPr lang="en-US" altLang="ja-JP" sz="2800" dirty="0" smtClean="0">
                <a:latin typeface="Arial" pitchFamily="34" charset="0"/>
                <a:ea typeface="ＭＳ ゴシック" pitchFamily="49" charset="-128"/>
              </a:rPr>
              <a:t>Sub title</a:t>
            </a:r>
            <a:r>
              <a:rPr lang="ja-JP" altLang="en-US" sz="2800" dirty="0" smtClean="0">
                <a:latin typeface="Arial" pitchFamily="34" charset="0"/>
                <a:ea typeface="ＭＳ ゴシック" pitchFamily="49" charset="-128"/>
              </a:rPr>
              <a:t>　～</a:t>
            </a:r>
            <a:endParaRPr lang="ja-JP" altLang="en-US" sz="3600" dirty="0">
              <a:latin typeface="Arial" pitchFamily="34" charset="0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2877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/>
          <p:cNvSpPr/>
          <p:nvPr/>
        </p:nvSpPr>
        <p:spPr>
          <a:xfrm>
            <a:off x="0" y="-4829"/>
            <a:ext cx="9144000" cy="10879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417413" y="45768"/>
            <a:ext cx="77957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Introduction</a:t>
            </a:r>
            <a:r>
              <a:rPr lang="ja-JP" altLang="en-US" sz="2400" dirty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 </a:t>
            </a:r>
            <a:r>
              <a:rPr lang="ja-JP" altLang="en-US" sz="2400" dirty="0" smtClean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→ </a:t>
            </a:r>
            <a:r>
              <a:rPr lang="en-US" altLang="ja-JP" sz="2400" dirty="0" smtClean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Methods</a:t>
            </a:r>
            <a:r>
              <a:rPr lang="ja-JP" altLang="en-US" sz="2400" dirty="0" smtClean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 →　　　　　　　 → </a:t>
            </a:r>
            <a:r>
              <a:rPr lang="en-US" altLang="ja-JP" sz="2400" dirty="0" smtClean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Summary</a:t>
            </a:r>
            <a:endParaRPr lang="ja-JP" altLang="en-US" sz="2400" dirty="0">
              <a:solidFill>
                <a:schemeClr val="bg1"/>
              </a:solidFill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462665" y="44624"/>
            <a:ext cx="1733071" cy="504056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0" y="646088"/>
            <a:ext cx="9144000" cy="595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35496" y="670053"/>
            <a:ext cx="85058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>
                <a:latin typeface="Arial" pitchFamily="34" charset="0"/>
                <a:ea typeface="ＭＳ ゴシック" pitchFamily="49" charset="-128"/>
              </a:rPr>
              <a:t>○○</a:t>
            </a:r>
            <a:r>
              <a:rPr lang="en-US" altLang="ja-JP" sz="3200" dirty="0" smtClean="0">
                <a:latin typeface="Arial" pitchFamily="34" charset="0"/>
                <a:ea typeface="ＭＳ ゴシック" pitchFamily="49" charset="-128"/>
              </a:rPr>
              <a:t>:</a:t>
            </a:r>
            <a:r>
              <a:rPr lang="ja-JP" altLang="en-US" sz="3200" dirty="0" smtClean="0">
                <a:latin typeface="Arial" pitchFamily="34" charset="0"/>
                <a:ea typeface="ＭＳ ゴシック" pitchFamily="49" charset="-128"/>
              </a:rPr>
              <a:t>　△△△△△△△△△△△△△△△△△</a:t>
            </a:r>
            <a:endParaRPr lang="ja-JP" altLang="en-US" sz="3200" dirty="0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-36512" y="44624"/>
            <a:ext cx="5453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１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8556824" y="56816"/>
            <a:ext cx="555887" cy="5400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8595854" y="34173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latin typeface="Arial" pitchFamily="34" charset="0"/>
                <a:ea typeface="ＭＳ ゴシック" pitchFamily="49" charset="-128"/>
              </a:rPr>
              <a:t>1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251520" y="1548081"/>
            <a:ext cx="88024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latin typeface="Arial" pitchFamily="34" charset="0"/>
                <a:ea typeface="ＭＳ ゴシック" pitchFamily="49" charset="-128"/>
              </a:rPr>
              <a:t>■以下の項目を「</a:t>
            </a:r>
            <a:r>
              <a:rPr lang="ja-JP" altLang="en-US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ＭＳ ゴシック" pitchFamily="49" charset="-128"/>
              </a:rPr>
              <a:t>図表やイラスト</a:t>
            </a:r>
            <a:r>
              <a:rPr lang="ja-JP" altLang="en-US" sz="3200" dirty="0" smtClean="0">
                <a:latin typeface="Arial" pitchFamily="34" charset="0"/>
                <a:ea typeface="ＭＳ ゴシック" pitchFamily="49" charset="-128"/>
              </a:rPr>
              <a:t>」で表現する</a:t>
            </a:r>
            <a:endParaRPr lang="en-US" altLang="ja-JP" sz="3200" dirty="0" smtClean="0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83568" y="2132856"/>
            <a:ext cx="83920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latin typeface="Arial" pitchFamily="34" charset="0"/>
                <a:ea typeface="ＭＳ ゴシック" pitchFamily="49" charset="-128"/>
              </a:rPr>
              <a:t>※</a:t>
            </a:r>
            <a:r>
              <a:rPr lang="ja-JP" altLang="en-US" sz="3200" dirty="0" smtClean="0">
                <a:latin typeface="Arial" pitchFamily="34" charset="0"/>
                <a:ea typeface="ＭＳ ゴシック" pitchFamily="49" charset="-128"/>
              </a:rPr>
              <a:t>必要に応じていくつかのスライドを用いる</a:t>
            </a:r>
            <a:endParaRPr lang="en-US" altLang="ja-JP" sz="3200" dirty="0" smtClean="0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283968" y="8050"/>
            <a:ext cx="18117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Results</a:t>
            </a:r>
          </a:p>
          <a:p>
            <a:r>
              <a:rPr lang="ja-JP" altLang="en-US" sz="2000" dirty="0" smtClean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＆</a:t>
            </a:r>
            <a:r>
              <a:rPr lang="en-US" altLang="ja-JP" sz="2000" dirty="0" smtClean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Discussions</a:t>
            </a:r>
            <a:endParaRPr lang="ja-JP" altLang="en-US" sz="2000" dirty="0">
              <a:solidFill>
                <a:schemeClr val="bg1"/>
              </a:solidFill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205" y="2996952"/>
            <a:ext cx="88617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latin typeface="Arial" pitchFamily="34" charset="0"/>
                <a:ea typeface="ＭＳ ゴシック" pitchFamily="49" charset="-128"/>
              </a:rPr>
              <a:t>①</a:t>
            </a:r>
            <a:r>
              <a:rPr lang="en-US" altLang="ja-JP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ＭＳ ゴシック" pitchFamily="49" charset="-128"/>
              </a:rPr>
              <a:t>Back Ground</a:t>
            </a:r>
            <a:r>
              <a:rPr lang="ja-JP" altLang="en-US" sz="3200" dirty="0">
                <a:latin typeface="Arial" pitchFamily="34" charset="0"/>
                <a:ea typeface="ＭＳ ゴシック" pitchFamily="49" charset="-128"/>
              </a:rPr>
              <a:t> </a:t>
            </a:r>
            <a:r>
              <a:rPr lang="ja-JP" altLang="en-US" sz="3200" dirty="0" smtClean="0">
                <a:latin typeface="Arial" pitchFamily="34" charset="0"/>
                <a:ea typeface="ＭＳ ゴシック" pitchFamily="49" charset="-128"/>
              </a:rPr>
              <a:t>：</a:t>
            </a:r>
            <a:r>
              <a:rPr lang="en-US" altLang="ja-JP" sz="3200" dirty="0">
                <a:latin typeface="Arial" pitchFamily="34" charset="0"/>
                <a:ea typeface="ＭＳ ゴシック" pitchFamily="49" charset="-128"/>
              </a:rPr>
              <a:t>P</a:t>
            </a:r>
            <a:r>
              <a:rPr lang="en-US" altLang="ja-JP" sz="3200" dirty="0" smtClean="0">
                <a:latin typeface="Arial" pitchFamily="34" charset="0"/>
                <a:ea typeface="ＭＳ ゴシック" pitchFamily="49" charset="-128"/>
              </a:rPr>
              <a:t>revious research, Motivation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51932" y="4140369"/>
            <a:ext cx="75648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latin typeface="Arial" pitchFamily="34" charset="0"/>
                <a:ea typeface="ＭＳ ゴシック" pitchFamily="49" charset="-128"/>
              </a:rPr>
              <a:t>②</a:t>
            </a:r>
            <a:r>
              <a:rPr lang="en-US" altLang="ja-JP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ＭＳ ゴシック" pitchFamily="49" charset="-128"/>
              </a:rPr>
              <a:t>Research Question</a:t>
            </a:r>
            <a:r>
              <a:rPr lang="ja-JP" altLang="en-US" sz="3200" dirty="0" smtClean="0">
                <a:latin typeface="Arial" pitchFamily="34" charset="0"/>
                <a:ea typeface="ＭＳ ゴシック" pitchFamily="49" charset="-128"/>
              </a:rPr>
              <a:t>：</a:t>
            </a:r>
            <a:r>
              <a:rPr lang="en-US" altLang="ja-JP" sz="3200" dirty="0" smtClean="0">
                <a:latin typeface="Arial" pitchFamily="34" charset="0"/>
                <a:ea typeface="ＭＳ ゴシック" pitchFamily="49" charset="-128"/>
              </a:rPr>
              <a:t>Problem to solve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88674" y="5364505"/>
            <a:ext cx="66527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latin typeface="Arial" pitchFamily="34" charset="0"/>
                <a:ea typeface="ＭＳ ゴシック" pitchFamily="49" charset="-128"/>
              </a:rPr>
              <a:t>③</a:t>
            </a:r>
            <a:r>
              <a:rPr lang="en-US" altLang="ja-JP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ＭＳ ゴシック" pitchFamily="49" charset="-128"/>
              </a:rPr>
              <a:t>Hypothesis</a:t>
            </a:r>
            <a:r>
              <a:rPr lang="ja-JP" altLang="en-US" sz="3200" dirty="0">
                <a:latin typeface="Arial" pitchFamily="34" charset="0"/>
                <a:ea typeface="ＭＳ ゴシック" pitchFamily="49" charset="-128"/>
              </a:rPr>
              <a:t> </a:t>
            </a:r>
            <a:r>
              <a:rPr lang="en-US" altLang="ja-JP" sz="3200" dirty="0" smtClean="0">
                <a:latin typeface="Arial" pitchFamily="34" charset="0"/>
                <a:ea typeface="ＭＳ ゴシック" pitchFamily="49" charset="-128"/>
              </a:rPr>
              <a:t>:</a:t>
            </a:r>
            <a:r>
              <a:rPr lang="en-US" altLang="ja-JP" sz="3200" dirty="0" err="1" smtClean="0">
                <a:latin typeface="Arial" pitchFamily="34" charset="0"/>
                <a:ea typeface="ＭＳ ゴシック" pitchFamily="49" charset="-128"/>
              </a:rPr>
              <a:t>acomdate</a:t>
            </a:r>
            <a:r>
              <a:rPr lang="en-US" altLang="ja-JP" sz="3200" dirty="0" smtClean="0">
                <a:latin typeface="Arial" pitchFamily="34" charset="0"/>
                <a:ea typeface="ＭＳ ゴシック" pitchFamily="49" charset="-128"/>
              </a:rPr>
              <a:t> answer to </a:t>
            </a:r>
          </a:p>
        </p:txBody>
      </p:sp>
    </p:spTree>
    <p:extLst>
      <p:ext uri="{BB962C8B-B14F-4D97-AF65-F5344CB8AC3E}">
        <p14:creationId xmlns:p14="http://schemas.microsoft.com/office/powerpoint/2010/main" val="167919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/>
          <p:cNvSpPr/>
          <p:nvPr/>
        </p:nvSpPr>
        <p:spPr>
          <a:xfrm>
            <a:off x="0" y="-4829"/>
            <a:ext cx="9144000" cy="10879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417413" y="45768"/>
            <a:ext cx="77957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Introduction</a:t>
            </a:r>
            <a:r>
              <a:rPr lang="ja-JP" altLang="en-US" sz="2400" dirty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 </a:t>
            </a:r>
            <a:r>
              <a:rPr lang="ja-JP" altLang="en-US" sz="2400" dirty="0" smtClean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→ </a:t>
            </a:r>
            <a:r>
              <a:rPr lang="en-US" altLang="ja-JP" sz="2400" dirty="0" smtClean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Methods</a:t>
            </a:r>
            <a:r>
              <a:rPr lang="ja-JP" altLang="en-US" sz="2400" dirty="0" smtClean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 →　　　　　　　 → </a:t>
            </a:r>
            <a:r>
              <a:rPr lang="en-US" altLang="ja-JP" sz="2400" dirty="0" smtClean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Summary</a:t>
            </a:r>
            <a:endParaRPr lang="ja-JP" altLang="en-US" sz="2400" dirty="0">
              <a:solidFill>
                <a:schemeClr val="bg1"/>
              </a:solidFill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2479446" y="44624"/>
            <a:ext cx="1432290" cy="504056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0" y="646088"/>
            <a:ext cx="9144000" cy="595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35496" y="670053"/>
            <a:ext cx="85058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>
                <a:latin typeface="Arial" pitchFamily="34" charset="0"/>
                <a:ea typeface="ＭＳ ゴシック" pitchFamily="49" charset="-128"/>
              </a:rPr>
              <a:t>○○</a:t>
            </a:r>
            <a:r>
              <a:rPr lang="en-US" altLang="ja-JP" sz="3200" dirty="0" smtClean="0">
                <a:latin typeface="Arial" pitchFamily="34" charset="0"/>
                <a:ea typeface="ＭＳ ゴシック" pitchFamily="49" charset="-128"/>
              </a:rPr>
              <a:t>:</a:t>
            </a:r>
            <a:r>
              <a:rPr lang="ja-JP" altLang="en-US" sz="3200" dirty="0" smtClean="0">
                <a:latin typeface="Arial" pitchFamily="34" charset="0"/>
                <a:ea typeface="ＭＳ ゴシック" pitchFamily="49" charset="-128"/>
              </a:rPr>
              <a:t>　△△△△△△△△△△△△△△△△△</a:t>
            </a:r>
            <a:endParaRPr lang="ja-JP" altLang="en-US" sz="3200" dirty="0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-36512" y="44624"/>
            <a:ext cx="5453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１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8556824" y="56816"/>
            <a:ext cx="555887" cy="5400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8595854" y="34173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>
                <a:latin typeface="Arial" pitchFamily="34" charset="0"/>
                <a:ea typeface="ＭＳ ゴシック" pitchFamily="49" charset="-128"/>
              </a:rPr>
              <a:t>2</a:t>
            </a:r>
            <a:endParaRPr lang="en-US" altLang="ja-JP" sz="3200" dirty="0" smtClean="0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1520" y="1548081"/>
            <a:ext cx="88024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latin typeface="Arial" pitchFamily="34" charset="0"/>
                <a:ea typeface="ＭＳ ゴシック" pitchFamily="49" charset="-128"/>
              </a:rPr>
              <a:t>■以下の項目を「</a:t>
            </a:r>
            <a:r>
              <a:rPr lang="ja-JP" altLang="en-US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ＭＳ ゴシック" pitchFamily="49" charset="-128"/>
              </a:rPr>
              <a:t>図表やイラスト</a:t>
            </a:r>
            <a:r>
              <a:rPr lang="ja-JP" altLang="en-US" sz="3200" dirty="0" smtClean="0">
                <a:latin typeface="Arial" pitchFamily="34" charset="0"/>
                <a:ea typeface="ＭＳ ゴシック" pitchFamily="49" charset="-128"/>
              </a:rPr>
              <a:t>」で表現する</a:t>
            </a:r>
            <a:endParaRPr lang="en-US" altLang="ja-JP" sz="3200" dirty="0" smtClean="0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83568" y="2132856"/>
            <a:ext cx="83920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>
                <a:latin typeface="Arial" pitchFamily="34" charset="0"/>
                <a:ea typeface="ＭＳ ゴシック" pitchFamily="49" charset="-128"/>
              </a:rPr>
              <a:t>※</a:t>
            </a:r>
            <a:r>
              <a:rPr lang="ja-JP" altLang="en-US" sz="3200" dirty="0" smtClean="0">
                <a:latin typeface="Arial" pitchFamily="34" charset="0"/>
                <a:ea typeface="ＭＳ ゴシック" pitchFamily="49" charset="-128"/>
              </a:rPr>
              <a:t>必要に応じていくつかのスライドを用いる</a:t>
            </a:r>
            <a:endParaRPr lang="en-US" altLang="ja-JP" sz="3200" dirty="0" smtClean="0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283968" y="8050"/>
            <a:ext cx="18117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Results</a:t>
            </a:r>
          </a:p>
          <a:p>
            <a:r>
              <a:rPr lang="ja-JP" altLang="en-US" sz="2000" dirty="0" smtClean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＆</a:t>
            </a:r>
            <a:r>
              <a:rPr lang="en-US" altLang="ja-JP" sz="2000" dirty="0" smtClean="0">
                <a:solidFill>
                  <a:schemeClr val="bg1"/>
                </a:solidFill>
                <a:latin typeface="Arial" pitchFamily="34" charset="0"/>
                <a:ea typeface="ＭＳ ゴシック" pitchFamily="49" charset="-128"/>
              </a:rPr>
              <a:t>Discussions</a:t>
            </a:r>
            <a:endParaRPr lang="ja-JP" altLang="en-US" sz="2000" dirty="0">
              <a:solidFill>
                <a:schemeClr val="bg1"/>
              </a:solidFill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205" y="2996952"/>
            <a:ext cx="35108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latin typeface="Arial" pitchFamily="34" charset="0"/>
                <a:ea typeface="ＭＳ ゴシック" pitchFamily="49" charset="-128"/>
              </a:rPr>
              <a:t>①</a:t>
            </a:r>
            <a:r>
              <a:rPr lang="en-US" altLang="ja-JP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ＭＳ ゴシック" pitchFamily="49" charset="-128"/>
              </a:rPr>
              <a:t>Back Ground</a:t>
            </a:r>
            <a:r>
              <a:rPr lang="ja-JP" altLang="en-US" sz="3200" dirty="0">
                <a:latin typeface="Arial" pitchFamily="34" charset="0"/>
                <a:ea typeface="ＭＳ ゴシック" pitchFamily="49" charset="-128"/>
              </a:rPr>
              <a:t> </a:t>
            </a:r>
            <a:r>
              <a:rPr lang="ja-JP" altLang="en-US" sz="3200" dirty="0" smtClean="0">
                <a:latin typeface="Arial" pitchFamily="34" charset="0"/>
                <a:ea typeface="ＭＳ ゴシック" pitchFamily="49" charset="-128"/>
              </a:rPr>
              <a:t>：</a:t>
            </a:r>
            <a:endParaRPr lang="en-US" altLang="ja-JP" sz="3200" dirty="0" smtClean="0">
              <a:latin typeface="Arial" pitchFamily="34" charset="0"/>
              <a:ea typeface="ＭＳ ゴシック" pitchFamily="49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5496" y="4005064"/>
            <a:ext cx="68579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latin typeface="Arial" pitchFamily="34" charset="0"/>
                <a:ea typeface="ＭＳ ゴシック" pitchFamily="49" charset="-128"/>
              </a:rPr>
              <a:t>②</a:t>
            </a:r>
            <a:r>
              <a:rPr lang="en-US" altLang="ja-JP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ＭＳ ゴシック" pitchFamily="49" charset="-128"/>
              </a:rPr>
              <a:t>Methods</a:t>
            </a:r>
            <a:r>
              <a:rPr lang="ja-JP" altLang="en-US" sz="3200" dirty="0" smtClean="0">
                <a:latin typeface="Arial" pitchFamily="34" charset="0"/>
                <a:ea typeface="ＭＳ ゴシック" pitchFamily="49" charset="-128"/>
              </a:rPr>
              <a:t>：</a:t>
            </a:r>
            <a:r>
              <a:rPr lang="en-US" altLang="ja-JP" sz="3200" dirty="0" smtClean="0">
                <a:latin typeface="Arial" pitchFamily="34" charset="0"/>
                <a:ea typeface="ＭＳ ゴシック" pitchFamily="49" charset="-128"/>
              </a:rPr>
              <a:t>process of Experiments</a:t>
            </a:r>
          </a:p>
        </p:txBody>
      </p:sp>
    </p:spTree>
    <p:extLst>
      <p:ext uri="{BB962C8B-B14F-4D97-AF65-F5344CB8AC3E}">
        <p14:creationId xmlns:p14="http://schemas.microsoft.com/office/powerpoint/2010/main" val="306823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3808</TotalTime>
  <Words>303</Words>
  <Application>Microsoft Office PowerPoint</Application>
  <PresentationFormat>画面に合わせる (4:3)</PresentationFormat>
  <Paragraphs>107</Paragraphs>
  <Slides>12</Slides>
  <Notes>12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</dc:creator>
  <cp:lastModifiedBy>nao</cp:lastModifiedBy>
  <cp:revision>51</cp:revision>
  <dcterms:created xsi:type="dcterms:W3CDTF">2019-12-19T19:30:30Z</dcterms:created>
  <dcterms:modified xsi:type="dcterms:W3CDTF">2020-06-16T03:19:21Z</dcterms:modified>
</cp:coreProperties>
</file>