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31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17434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38cc8f84084f2ce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g138cc8f84084f2ce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1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2081421" y="11394520"/>
            <a:ext cx="26112370" cy="2715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1558308" y="11917633"/>
            <a:ext cx="27158595" cy="26112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6792641" y="17151963"/>
            <a:ext cx="36274212" cy="6528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6452764" y="10813091"/>
            <a:ext cx="36274212" cy="19205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2270641" y="7005156"/>
            <a:ext cx="25733932" cy="1490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3784402" y="22481888"/>
            <a:ext cx="22706410" cy="10334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/>
            </a:lvl1pPr>
            <a:lvl2pPr lvl="1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/>
            </a:lvl2pPr>
            <a:lvl3pPr lvl="2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/>
            </a:lvl3pPr>
            <a:lvl4pPr lvl="3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4pPr>
            <a:lvl5pPr lvl="4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5pPr>
            <a:lvl6pPr lvl="5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6pPr>
            <a:lvl7pPr lvl="6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7pPr>
            <a:lvl8pPr lvl="7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8pPr>
            <a:lvl9pPr lvl="8" algn="ctr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2065654" y="10671229"/>
            <a:ext cx="26112370" cy="17805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65"/>
              <a:buFont typeface="Calibri"/>
              <a:buNone/>
              <a:defRPr sz="1986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2065654" y="28644847"/>
            <a:ext cx="26112370" cy="9363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6622"/>
              <a:buNone/>
              <a:defRPr sz="6622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960"/>
              <a:buNone/>
              <a:defRPr sz="596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rgbClr val="888888"/>
              </a:buClr>
              <a:buSzPts val="5297"/>
              <a:buNone/>
              <a:defRPr sz="5297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2081421" y="11394520"/>
            <a:ext cx="12866966" cy="2715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15326827" y="11394520"/>
            <a:ext cx="12866966" cy="2715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2085364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2085368" y="10492870"/>
            <a:ext cx="12807831" cy="5142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2085368" y="15635264"/>
            <a:ext cx="12807831" cy="2299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15326828" y="10492870"/>
            <a:ext cx="12870910" cy="5142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7946"/>
              <a:buNone/>
              <a:defRPr sz="7946" b="1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None/>
              <a:defRPr sz="6622" b="1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None/>
              <a:defRPr sz="5960" b="1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15326828" y="15635264"/>
            <a:ext cx="12870910" cy="2299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2870909" y="6162959"/>
            <a:ext cx="15326828" cy="3041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901382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Char char="•"/>
              <a:defRPr sz="10595"/>
            </a:lvl1pPr>
            <a:lvl2pPr marL="914400" lvl="1" indent="-817308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Char char="•"/>
              <a:defRPr sz="9271"/>
            </a:lvl2pPr>
            <a:lvl3pPr marL="1371600" lvl="2" indent="-733171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Char char="•"/>
              <a:defRPr sz="7946"/>
            </a:lvl3pPr>
            <a:lvl4pPr marL="1828800" lvl="3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4pPr>
            <a:lvl5pPr marL="2286000" lvl="4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5pPr>
            <a:lvl6pPr marL="2743200" lvl="5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6pPr>
            <a:lvl7pPr marL="3200400" lvl="6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7pPr>
            <a:lvl8pPr marL="3657600" lvl="7" indent="-649097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8pPr>
            <a:lvl9pPr marL="4114800" lvl="8" indent="-649096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Char char="•"/>
              <a:defRPr sz="6622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2085364" y="12841129"/>
            <a:ext cx="9764544" cy="23789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Calibri"/>
              <a:buNone/>
              <a:defRPr sz="105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2870909" y="6162959"/>
            <a:ext cx="15326828" cy="3041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10595"/>
              <a:buFont typeface="Arial"/>
              <a:buNone/>
              <a:defRPr sz="1059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None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None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None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2085364" y="12841129"/>
            <a:ext cx="9764544" cy="23789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5297"/>
              <a:buNone/>
              <a:defRPr sz="5297"/>
            </a:lvl1pPr>
            <a:lvl2pPr marL="914400" lvl="1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4635"/>
              <a:buNone/>
              <a:defRPr sz="4635"/>
            </a:lvl2pPr>
            <a:lvl3pPr marL="1371600" lvl="2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973"/>
              <a:buNone/>
              <a:defRPr sz="3973"/>
            </a:lvl3pPr>
            <a:lvl4pPr marL="1828800" lvl="3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4pPr>
            <a:lvl5pPr marL="2286000" lvl="4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5pPr>
            <a:lvl6pPr marL="2743200" lvl="5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6pPr>
            <a:lvl7pPr marL="3200400" lvl="6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7pPr>
            <a:lvl8pPr marL="3657600" lvl="7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8pPr>
            <a:lvl9pPr marL="4114800" lvl="8" indent="-228600" algn="l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3311"/>
              <a:buNone/>
              <a:defRPr sz="331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081421" y="2278913"/>
            <a:ext cx="26112370" cy="8273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568"/>
              <a:buFont typeface="Calibri"/>
              <a:buNone/>
              <a:defRPr sz="145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081421" y="11394520"/>
            <a:ext cx="26112370" cy="2715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817308" algn="l" rtl="0">
              <a:lnSpc>
                <a:spcPct val="90000"/>
              </a:lnSpc>
              <a:spcBef>
                <a:spcPts val="3311"/>
              </a:spcBef>
              <a:spcAft>
                <a:spcPts val="0"/>
              </a:spcAft>
              <a:buClr>
                <a:schemeClr val="dk1"/>
              </a:buClr>
              <a:buSzPts val="9271"/>
              <a:buFont typeface="Arial"/>
              <a:buChar char="•"/>
              <a:defRPr sz="927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33171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7946"/>
              <a:buFont typeface="Arial"/>
              <a:buChar char="•"/>
              <a:defRPr sz="79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9097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6622"/>
              <a:buFont typeface="Arial"/>
              <a:buChar char="•"/>
              <a:defRPr sz="662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07060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07059" algn="l" rtl="0">
              <a:lnSpc>
                <a:spcPct val="90000"/>
              </a:lnSpc>
              <a:spcBef>
                <a:spcPts val="1655"/>
              </a:spcBef>
              <a:spcAft>
                <a:spcPts val="0"/>
              </a:spcAft>
              <a:buClr>
                <a:schemeClr val="dk1"/>
              </a:buClr>
              <a:buSzPts val="5960"/>
              <a:buFont typeface="Arial"/>
              <a:buChar char="•"/>
              <a:defRPr sz="59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397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hyperlink" Target="http://www.osaka-c.ed.jp/sumiyoshi/sshpre/index.html" TargetMode="External"/><Relationship Id="rId4" Type="http://schemas.openxmlformats.org/officeDocument/2006/relationships/hyperlink" Target="https://docs.google.com/document/d/1Jq62nh9smIk_V8T8R4jzYGVvTme4rB-52G4OugHv7qE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21959184" y="910474"/>
            <a:ext cx="74943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2020年度 大阪府立住吉高等学校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12100343" y="956752"/>
            <a:ext cx="57246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7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研究タイトル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585537" y="8759333"/>
            <a:ext cx="14047800" cy="921090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15641864" y="8677830"/>
            <a:ext cx="14047800" cy="9328200"/>
          </a:xfrm>
          <a:prstGeom prst="rect">
            <a:avLst/>
          </a:prstGeom>
          <a:noFill/>
          <a:ln w="57150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774063" y="10388795"/>
            <a:ext cx="3905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１.課題と仮説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832249" y="13203900"/>
            <a:ext cx="53058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２.研究動機と意義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548550" y="18976325"/>
            <a:ext cx="14047800" cy="2105190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/>
          <p:nvPr/>
        </p:nvSpPr>
        <p:spPr>
          <a:xfrm>
            <a:off x="15604875" y="18915548"/>
            <a:ext cx="14047800" cy="21051900"/>
          </a:xfrm>
          <a:prstGeom prst="rect">
            <a:avLst/>
          </a:prstGeom>
          <a:noFill/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14309552" y="10160700"/>
            <a:ext cx="1490400" cy="1504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12700" cap="flat" cmpd="sng">
            <a:solidFill>
              <a:srgbClr val="0C0C0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16038033" y="10507365"/>
            <a:ext cx="18534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１.結論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2100343" y="2218637"/>
            <a:ext cx="63402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～サブタイトル～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297079" y="40271753"/>
            <a:ext cx="2236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◇参考資料</a:t>
            </a:r>
            <a:endParaRPr sz="3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6038025" y="13025925"/>
            <a:ext cx="4240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２.展望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791567" y="20306753"/>
            <a:ext cx="17235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方法１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064580" y="28096734"/>
            <a:ext cx="17235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方法２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5054264" y="3418279"/>
            <a:ext cx="10443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発表者</a:t>
            </a: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：２年○○○○　△△△△　□□□□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16997552" y="3422449"/>
            <a:ext cx="9417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指導者</a:t>
            </a: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：○○○○　△△△△　□□□□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774063" y="9119218"/>
            <a:ext cx="28794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①序論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15846463" y="9064838"/>
            <a:ext cx="32625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●まとめ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737075" y="19327891"/>
            <a:ext cx="36237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②検証方法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15809475" y="19243200"/>
            <a:ext cx="46389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③結果の分析</a:t>
            </a:r>
            <a:endParaRPr sz="4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 txBox="1"/>
          <p:nvPr/>
        </p:nvSpPr>
        <p:spPr>
          <a:xfrm>
            <a:off x="1220873" y="1265175"/>
            <a:ext cx="6974400" cy="1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SS科学△：〇班</a:t>
            </a:r>
            <a:endParaRPr sz="6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6" name="Google Shape;10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18226" y="1893748"/>
            <a:ext cx="2236500" cy="257504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3"/>
          <p:cNvSpPr txBox="1"/>
          <p:nvPr/>
        </p:nvSpPr>
        <p:spPr>
          <a:xfrm rot="-100">
            <a:off x="5054275" y="14609251"/>
            <a:ext cx="20640600" cy="4718400"/>
          </a:xfrm>
          <a:prstGeom prst="rect">
            <a:avLst/>
          </a:prstGeom>
          <a:solidFill>
            <a:srgbClr val="FFFF00"/>
          </a:solidFill>
          <a:ln w="66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>
                <a:solidFill>
                  <a:srgbClr val="FF0000"/>
                </a:solidFill>
              </a:rPr>
              <a:t>※詳しい記入内容はこちらでチェック</a:t>
            </a:r>
            <a:endParaRPr sz="6100" b="1">
              <a:solidFill>
                <a:srgbClr val="FF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>
                <a:solidFill>
                  <a:schemeClr val="dk1"/>
                </a:solidFill>
              </a:rPr>
              <a:t>：</a:t>
            </a:r>
            <a:r>
              <a:rPr lang="ja-JP" sz="6100" b="1" u="sng">
                <a:solidFill>
                  <a:schemeClr val="hlink"/>
                </a:solidFill>
                <a:hlinkClick r:id="rId4"/>
              </a:rPr>
              <a:t>https://docs.google.com/document/d/1Jq62nh9smIk_V8T8R4jzYGVvTme4rB-52G4OugHv7qE/edit</a:t>
            </a:r>
            <a:endParaRPr sz="6100" b="1">
              <a:solidFill>
                <a:schemeClr val="dk1"/>
              </a:solidFill>
            </a:endParaRPr>
          </a:p>
        </p:txBody>
      </p:sp>
      <p:sp>
        <p:nvSpPr>
          <p:cNvPr id="108" name="Google Shape;108;p13"/>
          <p:cNvSpPr txBox="1"/>
          <p:nvPr/>
        </p:nvSpPr>
        <p:spPr>
          <a:xfrm>
            <a:off x="15974240" y="21795347"/>
            <a:ext cx="13393200" cy="18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※結果とは客観データのこと。グラフや表を効果的に使って分かりやすく表現する。</a:t>
            </a: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 txBox="1"/>
          <p:nvPr/>
        </p:nvSpPr>
        <p:spPr>
          <a:xfrm>
            <a:off x="15974240" y="23494759"/>
            <a:ext cx="13393200" cy="18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※考察とは結果（データ）から読み取れる自分の意見。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16463825" y="20487797"/>
            <a:ext cx="51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方法１の結果と考察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 txBox="1"/>
          <p:nvPr/>
        </p:nvSpPr>
        <p:spPr>
          <a:xfrm>
            <a:off x="16001050" y="29493350"/>
            <a:ext cx="51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方法２の結果と考察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 txBox="1"/>
          <p:nvPr/>
        </p:nvSpPr>
        <p:spPr>
          <a:xfrm>
            <a:off x="1499075" y="40856450"/>
            <a:ext cx="260595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</a:rPr>
              <a:t>・書籍→著者名(発行年) 『書籍名』出版社　例)住田吉人(2020)『課題研究マニュアル』住吉社</a:t>
            </a:r>
            <a:endParaRPr sz="2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100">
                <a:solidFill>
                  <a:schemeClr val="dk1"/>
                </a:solidFill>
              </a:rPr>
              <a:t>・WEBサイトの資料→著者名「題名」サイト名前 ＜URL＞（最終閲覧日）　例)住田吉人「課題研究マニュアル」探究的活動支援サイト＜</a:t>
            </a:r>
            <a:r>
              <a:rPr lang="ja-JP" sz="2100" u="sng">
                <a:solidFill>
                  <a:srgbClr val="1155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http://www.osaka-c.ed.jp/sumiyoshi/sshpre/index.html</a:t>
            </a:r>
            <a:r>
              <a:rPr lang="ja-JP" sz="2100">
                <a:solidFill>
                  <a:schemeClr val="dk1"/>
                </a:solidFill>
              </a:rPr>
              <a:t>＞2019.11.04 </a:t>
            </a:r>
            <a:endParaRPr sz="2100">
              <a:solidFill>
                <a:schemeClr val="dk1"/>
              </a:solidFill>
            </a:endParaRPr>
          </a:p>
          <a:p>
            <a:pPr marL="0" lvl="0" indent="1016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00">
              <a:solidFill>
                <a:schemeClr val="dk1"/>
              </a:solidFill>
            </a:endParaRPr>
          </a:p>
        </p:txBody>
      </p:sp>
      <p:sp>
        <p:nvSpPr>
          <p:cNvPr id="113" name="Google Shape;113;p13"/>
          <p:cNvSpPr txBox="1"/>
          <p:nvPr/>
        </p:nvSpPr>
        <p:spPr>
          <a:xfrm rot="-100">
            <a:off x="4642350" y="24439997"/>
            <a:ext cx="20640600" cy="15984600"/>
          </a:xfrm>
          <a:prstGeom prst="rect">
            <a:avLst/>
          </a:prstGeom>
          <a:solidFill>
            <a:srgbClr val="FFFF00"/>
          </a:solidFill>
          <a:ln w="666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6100" b="1">
                <a:solidFill>
                  <a:schemeClr val="dk1"/>
                </a:solidFill>
              </a:rPr>
              <a:t>①パワーポイントで作成する場合</a:t>
            </a:r>
            <a:endParaRPr sz="6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6100" b="1">
                <a:solidFill>
                  <a:schemeClr val="dk1"/>
                </a:solidFill>
              </a:rPr>
              <a:t>ツールバー左上「ファイル」→「ダウンロード」→「パワーポイント」を選択。</a:t>
            </a:r>
            <a:endParaRPr sz="61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-JP" sz="6100" b="1"/>
              <a:t>②Googleスライドで作成する場合</a:t>
            </a:r>
            <a:endParaRPr sz="6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/>
              <a:t>ツールバー左上「ファイル」→「コピー作成」</a:t>
            </a:r>
            <a:endParaRPr sz="6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/>
              <a:t>※更にコピーデータで班員と共同作業する場合</a:t>
            </a:r>
            <a:endParaRPr sz="6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/>
              <a:t>ツールバー右上→「共有」→班員のGoogleアカウント（メールアドレス）を入力。（</a:t>
            </a:r>
            <a:r>
              <a:rPr lang="ja-JP" sz="6100" b="1">
                <a:solidFill>
                  <a:srgbClr val="FF0000"/>
                </a:solidFill>
              </a:rPr>
              <a:t>担当教員との共有も忘れないこと！！</a:t>
            </a:r>
            <a:r>
              <a:rPr lang="ja-JP" sz="6100" b="1"/>
              <a:t>）</a:t>
            </a:r>
            <a:endParaRPr sz="6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6100" b="1">
              <a:solidFill>
                <a:srgbClr val="FF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/>
              <a:t>注意！提出する時パワーポイントで！</a:t>
            </a:r>
            <a:endParaRPr sz="6100"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>
                <a:solidFill>
                  <a:schemeClr val="dk1"/>
                </a:solidFill>
              </a:rPr>
              <a:t>ツールバー左上「ファイル」→「ダウンロード」→「パワーポイント」選択</a:t>
            </a:r>
            <a:endParaRPr sz="6100" b="1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6100" b="1">
                <a:solidFill>
                  <a:schemeClr val="dk1"/>
                </a:solidFill>
              </a:rPr>
              <a:t>※PC環境によってフォントと体裁が変化することがあるので注意</a:t>
            </a:r>
            <a:endParaRPr sz="99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 txBox="1"/>
          <p:nvPr/>
        </p:nvSpPr>
        <p:spPr>
          <a:xfrm>
            <a:off x="566750" y="4422725"/>
            <a:ext cx="3623700" cy="708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 b="1">
                <a:solidFill>
                  <a:schemeClr val="dk1"/>
                </a:solidFill>
              </a:rPr>
              <a:t>ABSTRACT</a:t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 txBox="1"/>
          <p:nvPr/>
        </p:nvSpPr>
        <p:spPr>
          <a:xfrm>
            <a:off x="1034950" y="5200525"/>
            <a:ext cx="28323600" cy="18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</a:rPr>
              <a:t>今回の取組（どんな課題をどのように解決し、何が分かったのか？）の重要な内容を簡潔かつ正確に示す。</a:t>
            </a:r>
            <a:endParaRPr sz="400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4000">
                <a:solidFill>
                  <a:schemeClr val="dk1"/>
                </a:solidFill>
              </a:rPr>
              <a:t>※相手を読む気にさせるところ。※5行以内</a:t>
            </a:r>
            <a:endParaRPr sz="4000">
              <a:solidFill>
                <a:schemeClr val="dk1"/>
              </a:solidFill>
            </a:endParaRPr>
          </a:p>
        </p:txBody>
      </p:sp>
      <p:pic>
        <p:nvPicPr>
          <p:cNvPr id="116" name="Google Shape;11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146650" y="9486753"/>
            <a:ext cx="6974400" cy="69743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student22</cp:lastModifiedBy>
  <cp:revision>1</cp:revision>
  <dcterms:modified xsi:type="dcterms:W3CDTF">2020-12-04T01:27:27Z</dcterms:modified>
</cp:coreProperties>
</file>